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26"/>
  </p:notesMasterIdLst>
  <p:sldIdLst>
    <p:sldId id="259" r:id="rId5"/>
    <p:sldId id="256" r:id="rId6"/>
    <p:sldId id="276" r:id="rId7"/>
    <p:sldId id="271" r:id="rId8"/>
    <p:sldId id="261" r:id="rId9"/>
    <p:sldId id="270" r:id="rId10"/>
    <p:sldId id="257" r:id="rId11"/>
    <p:sldId id="260" r:id="rId12"/>
    <p:sldId id="262" r:id="rId13"/>
    <p:sldId id="263" r:id="rId14"/>
    <p:sldId id="264" r:id="rId15"/>
    <p:sldId id="265" r:id="rId16"/>
    <p:sldId id="266" r:id="rId17"/>
    <p:sldId id="268" r:id="rId18"/>
    <p:sldId id="267" r:id="rId19"/>
    <p:sldId id="278" r:id="rId20"/>
    <p:sldId id="275" r:id="rId21"/>
    <p:sldId id="272" r:id="rId22"/>
    <p:sldId id="273" r:id="rId23"/>
    <p:sldId id="274" r:id="rId24"/>
    <p:sldId id="26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883" autoAdjust="0"/>
  </p:normalViewPr>
  <p:slideViewPr>
    <p:cSldViewPr snapToGrid="0">
      <p:cViewPr varScale="1">
        <p:scale>
          <a:sx n="70" d="100"/>
          <a:sy n="70" d="100"/>
        </p:scale>
        <p:origin x="48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23/06/2021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750590-9F9A-443B-9295-A3931D8194B1}" type="datetime1">
              <a:rPr lang="en-US" smtClean="0"/>
              <a:t>23/06/2021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8128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96F347-1B2F-4097-AEB5-4A26FB45D67A}" type="datetime1">
              <a:rPr lang="en-US" smtClean="0"/>
              <a:t>23/06/2021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7202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1DEE0-34E5-4E0F-BEC1-4B8835F82CD1}" type="datetime1">
              <a:rPr lang="en-US" smtClean="0"/>
              <a:t>23/06/2021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7157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75B4BE-627A-4EC1-99E1-6F1AA97AB802}" type="datetime1">
              <a:rPr lang="en-US" smtClean="0"/>
              <a:t>23/06/2021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0871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BFACF8-E63D-4673-A128-83547867BB7A}" type="datetime1">
              <a:rPr lang="en-US" smtClean="0"/>
              <a:t>23/06/2021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533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BED6AC-4FBA-40BD-BE75-20DB64DA4BAD}" type="datetime1">
              <a:rPr lang="en-US" smtClean="0"/>
              <a:t>23/06/2021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187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933C87-D201-458A-93C0-8EDD9AC92D93}" type="datetime1">
              <a:rPr lang="en-US" smtClean="0"/>
              <a:t>23/06/2021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4735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CE6829-5A25-485A-91B1-5D6D58BB9F23}" type="datetime1">
              <a:rPr lang="en-US" smtClean="0"/>
              <a:t>23/06/2021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0357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23/06/2021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049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23/06/2021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728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23/06/2021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560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359126-4846-4E88-BDD9-5585CC877E47}" type="datetime1">
              <a:rPr lang="en-US" smtClean="0"/>
              <a:t>23/06/2021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4159814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g"/><Relationship Id="rId18" Type="http://schemas.openxmlformats.org/officeDocument/2006/relationships/image" Target="../media/image24.jpg"/><Relationship Id="rId3" Type="http://schemas.openxmlformats.org/officeDocument/2006/relationships/image" Target="../media/image2.jpg"/><Relationship Id="rId21" Type="http://schemas.openxmlformats.org/officeDocument/2006/relationships/image" Target="../media/image27.png"/><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gif"/><Relationship Id="rId25" Type="http://schemas.openxmlformats.org/officeDocument/2006/relationships/image" Target="../media/image31.png"/><Relationship Id="rId2" Type="http://schemas.openxmlformats.org/officeDocument/2006/relationships/image" Target="../media/image1.png"/><Relationship Id="rId16" Type="http://schemas.openxmlformats.org/officeDocument/2006/relationships/image" Target="../media/image22.jp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jp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jpg"/><Relationship Id="rId4" Type="http://schemas.openxmlformats.org/officeDocument/2006/relationships/image" Target="../media/image10.png"/><Relationship Id="rId9" Type="http://schemas.openxmlformats.org/officeDocument/2006/relationships/image" Target="../media/image15.jpg"/><Relationship Id="rId14" Type="http://schemas.openxmlformats.org/officeDocument/2006/relationships/image" Target="../media/image20.png"/><Relationship Id="rId22"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2.jpg"/><Relationship Id="rId7"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jp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6873" y="246422"/>
            <a:ext cx="5544647" cy="6365155"/>
          </a:xfrm>
        </p:spPr>
      </p:pic>
    </p:spTree>
    <p:extLst>
      <p:ext uri="{BB962C8B-B14F-4D97-AF65-F5344CB8AC3E}">
        <p14:creationId xmlns:p14="http://schemas.microsoft.com/office/powerpoint/2010/main" val="417200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 xmlns:a16="http://schemas.microsoft.com/office/drawing/2014/main"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E5CD8D-E704-46A1-BC3E-9A644A9FFD4E}"/>
              </a:ext>
            </a:extLst>
          </p:cNvPr>
          <p:cNvSpPr>
            <a:spLocks noGrp="1"/>
          </p:cNvSpPr>
          <p:nvPr>
            <p:ph type="ctrTitle"/>
          </p:nvPr>
        </p:nvSpPr>
        <p:spPr>
          <a:xfrm>
            <a:off x="701948" y="78214"/>
            <a:ext cx="6098705" cy="1102298"/>
          </a:xfrm>
        </p:spPr>
        <p:txBody>
          <a:bodyPr anchor="ctr">
            <a:normAutofit/>
          </a:bodyPr>
          <a:lstStyle/>
          <a:p>
            <a:pPr algn="ctr"/>
            <a:r>
              <a:rPr lang="en-US" sz="4800" b="1" dirty="0" smtClean="0">
                <a:solidFill>
                  <a:srgbClr val="0070C0"/>
                </a:solidFill>
                <a:latin typeface="Calibri" panose="020F0502020204030204" pitchFamily="34" charset="0"/>
                <a:cs typeface="Calibri" panose="020F0502020204030204" pitchFamily="34" charset="0"/>
              </a:rPr>
              <a:t>ISO 22000:2005</a:t>
            </a:r>
            <a:endParaRPr lang="en-US" sz="4800" b="1" dirty="0">
              <a:solidFill>
                <a:srgbClr val="0070C0"/>
              </a:solidFill>
              <a:latin typeface="Calibri" panose="020F0502020204030204" pitchFamily="34" charset="0"/>
              <a:cs typeface="Calibri" panose="020F0502020204030204" pitchFamily="34" charset="0"/>
            </a:endParaRPr>
          </a:p>
        </p:txBody>
      </p:sp>
      <p:cxnSp>
        <p:nvCxnSpPr>
          <p:cNvPr id="19" name="Straight Connector 18">
            <a:extLst>
              <a:ext uri="{FF2B5EF4-FFF2-40B4-BE49-F238E27FC236}">
                <a16:creationId xmlns="" xmlns:a16="http://schemas.microsoft.com/office/drawing/2014/main" id="{AD0EF22F-5D3C-4240-8C32-1B20803E5A8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 xmlns:a16="http://schemas.microsoft.com/office/drawing/2014/main"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889" y="1923563"/>
            <a:ext cx="2821403" cy="28318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 y="1180515"/>
            <a:ext cx="7214803" cy="567748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4615" y="2545362"/>
            <a:ext cx="2067484" cy="1990426"/>
          </a:xfrm>
          <a:prstGeom prst="rect">
            <a:avLst/>
          </a:prstGeom>
        </p:spPr>
      </p:pic>
    </p:spTree>
    <p:extLst>
      <p:ext uri="{BB962C8B-B14F-4D97-AF65-F5344CB8AC3E}">
        <p14:creationId xmlns:p14="http://schemas.microsoft.com/office/powerpoint/2010/main" val="18603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 xmlns:a16="http://schemas.microsoft.com/office/drawing/2014/main"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E5CD8D-E704-46A1-BC3E-9A644A9FFD4E}"/>
              </a:ext>
            </a:extLst>
          </p:cNvPr>
          <p:cNvSpPr>
            <a:spLocks noGrp="1"/>
          </p:cNvSpPr>
          <p:nvPr>
            <p:ph type="ctrTitle"/>
          </p:nvPr>
        </p:nvSpPr>
        <p:spPr>
          <a:xfrm>
            <a:off x="701948" y="78214"/>
            <a:ext cx="6098705" cy="1102298"/>
          </a:xfrm>
        </p:spPr>
        <p:txBody>
          <a:bodyPr anchor="ctr">
            <a:normAutofit/>
          </a:bodyPr>
          <a:lstStyle/>
          <a:p>
            <a:pPr algn="ctr"/>
            <a:r>
              <a:rPr lang="en-US" sz="4800" b="1" dirty="0" smtClean="0">
                <a:solidFill>
                  <a:srgbClr val="0070C0"/>
                </a:solidFill>
                <a:latin typeface="Calibri" panose="020F0502020204030204" pitchFamily="34" charset="0"/>
                <a:cs typeface="Calibri" panose="020F0502020204030204" pitchFamily="34" charset="0"/>
              </a:rPr>
              <a:t>HACCP</a:t>
            </a:r>
            <a:endParaRPr lang="en-US" sz="4800" b="1" dirty="0">
              <a:solidFill>
                <a:srgbClr val="0070C0"/>
              </a:solidFill>
              <a:latin typeface="Calibri" panose="020F0502020204030204" pitchFamily="34" charset="0"/>
              <a:cs typeface="Calibri" panose="020F0502020204030204" pitchFamily="34" charset="0"/>
            </a:endParaRPr>
          </a:p>
        </p:txBody>
      </p:sp>
      <p:cxnSp>
        <p:nvCxnSpPr>
          <p:cNvPr id="19" name="Straight Connector 18">
            <a:extLst>
              <a:ext uri="{FF2B5EF4-FFF2-40B4-BE49-F238E27FC236}">
                <a16:creationId xmlns="" xmlns:a16="http://schemas.microsoft.com/office/drawing/2014/main" id="{AD0EF22F-5D3C-4240-8C32-1B20803E5A8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 xmlns:a16="http://schemas.microsoft.com/office/drawing/2014/main"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7461" y="1916227"/>
            <a:ext cx="2716040" cy="302485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180512"/>
            <a:ext cx="7212099" cy="567749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4615" y="2783693"/>
            <a:ext cx="2067484" cy="1513764"/>
          </a:xfrm>
          <a:prstGeom prst="rect">
            <a:avLst/>
          </a:prstGeom>
        </p:spPr>
      </p:pic>
    </p:spTree>
    <p:extLst>
      <p:ext uri="{BB962C8B-B14F-4D97-AF65-F5344CB8AC3E}">
        <p14:creationId xmlns:p14="http://schemas.microsoft.com/office/powerpoint/2010/main" val="84989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 xmlns:a16="http://schemas.microsoft.com/office/drawing/2014/main"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E5CD8D-E704-46A1-BC3E-9A644A9FFD4E}"/>
              </a:ext>
            </a:extLst>
          </p:cNvPr>
          <p:cNvSpPr>
            <a:spLocks noGrp="1"/>
          </p:cNvSpPr>
          <p:nvPr>
            <p:ph type="ctrTitle"/>
          </p:nvPr>
        </p:nvSpPr>
        <p:spPr>
          <a:xfrm>
            <a:off x="701948" y="78214"/>
            <a:ext cx="6098705" cy="1102298"/>
          </a:xfrm>
        </p:spPr>
        <p:txBody>
          <a:bodyPr anchor="ctr">
            <a:normAutofit/>
          </a:bodyPr>
          <a:lstStyle/>
          <a:p>
            <a:pPr algn="ctr"/>
            <a:r>
              <a:rPr lang="en-US" sz="4800" b="1" dirty="0" smtClean="0">
                <a:solidFill>
                  <a:srgbClr val="0070C0"/>
                </a:solidFill>
                <a:latin typeface="Calibri" panose="020F0502020204030204" pitchFamily="34" charset="0"/>
                <a:cs typeface="Calibri" panose="020F0502020204030204" pitchFamily="34" charset="0"/>
              </a:rPr>
              <a:t>FSSC 22000</a:t>
            </a:r>
            <a:endParaRPr lang="en-US" sz="4800" b="1" dirty="0">
              <a:solidFill>
                <a:srgbClr val="0070C0"/>
              </a:solidFill>
              <a:latin typeface="Calibri" panose="020F0502020204030204" pitchFamily="34" charset="0"/>
              <a:cs typeface="Calibri" panose="020F0502020204030204" pitchFamily="34" charset="0"/>
            </a:endParaRPr>
          </a:p>
        </p:txBody>
      </p:sp>
      <p:cxnSp>
        <p:nvCxnSpPr>
          <p:cNvPr id="19" name="Straight Connector 18">
            <a:extLst>
              <a:ext uri="{FF2B5EF4-FFF2-40B4-BE49-F238E27FC236}">
                <a16:creationId xmlns="" xmlns:a16="http://schemas.microsoft.com/office/drawing/2014/main" id="{AD0EF22F-5D3C-4240-8C32-1B20803E5A8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 xmlns:a16="http://schemas.microsoft.com/office/drawing/2014/main"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087" y="1916227"/>
            <a:ext cx="2777462" cy="292737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0512"/>
            <a:ext cx="7248525" cy="567749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106" y="2765586"/>
            <a:ext cx="1488948" cy="1513764"/>
          </a:xfrm>
          <a:prstGeom prst="rect">
            <a:avLst/>
          </a:prstGeom>
        </p:spPr>
      </p:pic>
    </p:spTree>
    <p:extLst>
      <p:ext uri="{BB962C8B-B14F-4D97-AF65-F5344CB8AC3E}">
        <p14:creationId xmlns:p14="http://schemas.microsoft.com/office/powerpoint/2010/main" val="225716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 xmlns:a16="http://schemas.microsoft.com/office/drawing/2014/main" id="{A389EA88-8D83-4F3F-A4C1-4B16E2377F9E}"/>
              </a:ext>
            </a:extLst>
          </p:cNvPr>
          <p:cNvSpPr>
            <a:spLocks noGrp="1"/>
          </p:cNvSpPr>
          <p:nvPr>
            <p:ph type="title"/>
          </p:nvPr>
        </p:nvSpPr>
        <p:spPr>
          <a:xfrm>
            <a:off x="7342360" y="-76493"/>
            <a:ext cx="4849639" cy="1325408"/>
          </a:xfrm>
        </p:spPr>
        <p:txBody>
          <a:bodyPr>
            <a:normAutofit/>
          </a:bodyPr>
          <a:lstStyle/>
          <a:p>
            <a:pPr algn="ctr">
              <a:lnSpc>
                <a:spcPct val="100000"/>
              </a:lnSpc>
            </a:pPr>
            <a:r>
              <a:rPr lang="ar-SA" b="1" dirty="0" smtClean="0">
                <a:solidFill>
                  <a:srgbClr val="C00000"/>
                </a:solidFill>
                <a:latin typeface="Calibri" panose="020F0502020204030204" pitchFamily="34" charset="0"/>
                <a:ea typeface="Tahoma" panose="020B0604030504040204" pitchFamily="34" charset="0"/>
                <a:cs typeface="Calibri" panose="020F0502020204030204" pitchFamily="34" charset="0"/>
              </a:rPr>
              <a:t>شــــركــــاء الــنــــجــــاح</a:t>
            </a:r>
            <a:endParaRPr lang="en-US" dirty="0">
              <a:solidFill>
                <a:srgbClr val="C00000"/>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7898"/>
            <a:ext cx="2453489" cy="28567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316" y="1248916"/>
            <a:ext cx="1360637" cy="131321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371" y="1273062"/>
            <a:ext cx="1532239" cy="131321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4028" y="1248915"/>
            <a:ext cx="1243046" cy="131321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1895" y="1303727"/>
            <a:ext cx="1586930" cy="1313217"/>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7124" y="1257771"/>
            <a:ext cx="1474887" cy="1313217"/>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0316" y="4116948"/>
            <a:ext cx="1556043" cy="1396612"/>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40317" y="2646753"/>
            <a:ext cx="1196935" cy="1318666"/>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39992" y="2798280"/>
            <a:ext cx="1424206" cy="1318667"/>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82765" y="2646752"/>
            <a:ext cx="1591026" cy="1318667"/>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55819" y="2688930"/>
            <a:ext cx="1586930" cy="1318667"/>
          </a:xfrm>
          <a:prstGeom prst="rect">
            <a:avLst/>
          </a:prstGeom>
        </p:spPr>
      </p:pic>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94759" y="2765422"/>
            <a:ext cx="1304725" cy="1318667"/>
          </a:xfrm>
          <a:prstGeom prst="rect">
            <a:avLst/>
          </a:prstGeom>
        </p:spPr>
      </p:pic>
      <p:pic>
        <p:nvPicPr>
          <p:cNvPr id="19" name="Picture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66311" y="4116948"/>
            <a:ext cx="1657693" cy="1412632"/>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30344" y="4105661"/>
            <a:ext cx="1396612" cy="1396612"/>
          </a:xfrm>
          <a:prstGeom prst="rect">
            <a:avLst/>
          </a:prstGeom>
        </p:spPr>
      </p:pic>
      <p:sp>
        <p:nvSpPr>
          <p:cNvPr id="23" name="TextBox 22"/>
          <p:cNvSpPr txBox="1"/>
          <p:nvPr/>
        </p:nvSpPr>
        <p:spPr>
          <a:xfrm>
            <a:off x="3508128" y="301292"/>
            <a:ext cx="5091319" cy="646331"/>
          </a:xfrm>
          <a:prstGeom prst="rect">
            <a:avLst/>
          </a:prstGeom>
          <a:noFill/>
        </p:spPr>
        <p:txBody>
          <a:bodyPr wrap="square" rtlCol="0">
            <a:spAutoFit/>
          </a:bodyPr>
          <a:lstStyle/>
          <a:p>
            <a:r>
              <a:rPr lang="en-US" sz="3600" b="1" dirty="0" smtClean="0">
                <a:solidFill>
                  <a:srgbClr val="C00000"/>
                </a:solidFill>
                <a:latin typeface="Calibri" panose="020F0502020204030204" pitchFamily="34" charset="0"/>
                <a:cs typeface="Calibri" panose="020F0502020204030204" pitchFamily="34" charset="0"/>
              </a:rPr>
              <a:t>SUCCESS PARTNERS</a:t>
            </a:r>
            <a:endParaRPr lang="en-US" sz="3600" b="1" dirty="0">
              <a:solidFill>
                <a:srgbClr val="C00000"/>
              </a:solidFill>
              <a:latin typeface="Calibri" panose="020F0502020204030204" pitchFamily="34" charset="0"/>
              <a:cs typeface="Calibri" panose="020F0502020204030204" pitchFamily="34" charset="0"/>
            </a:endParaRPr>
          </a:p>
        </p:txBody>
      </p:sp>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40316" y="5590053"/>
            <a:ext cx="1556043" cy="1267946"/>
          </a:xfrm>
          <a:prstGeom prst="rect">
            <a:avLst/>
          </a:prstGeom>
        </p:spPr>
      </p:pic>
      <p:pic>
        <p:nvPicPr>
          <p:cNvPr id="25" name="Picture 2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04393" y="5590053"/>
            <a:ext cx="1619611" cy="1267946"/>
          </a:xfrm>
          <a:prstGeom prst="rect">
            <a:avLst/>
          </a:prstGeom>
        </p:spPr>
      </p:pic>
      <p:pic>
        <p:nvPicPr>
          <p:cNvPr id="27" name="Picture 2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24005" y="5590051"/>
            <a:ext cx="1735528" cy="1267947"/>
          </a:xfrm>
          <a:prstGeom prst="rect">
            <a:avLst/>
          </a:prstGeom>
        </p:spPr>
      </p:pic>
      <p:pic>
        <p:nvPicPr>
          <p:cNvPr id="28" name="Picture 2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35185" y="5590051"/>
            <a:ext cx="1586930" cy="1267947"/>
          </a:xfrm>
          <a:prstGeom prst="rect">
            <a:avLst/>
          </a:prstGeom>
        </p:spPr>
      </p:pic>
      <p:pic>
        <p:nvPicPr>
          <p:cNvPr id="3" name="Picture 2"/>
          <p:cNvPicPr>
            <a:picLocks noChangeAspect="1"/>
          </p:cNvPicPr>
          <p:nvPr/>
        </p:nvPicPr>
        <p:blipFill>
          <a:blip r:embed="rId21"/>
          <a:stretch>
            <a:fillRect/>
          </a:stretch>
        </p:blipFill>
        <p:spPr>
          <a:xfrm>
            <a:off x="7858451" y="1327471"/>
            <a:ext cx="1253489" cy="1265728"/>
          </a:xfrm>
          <a:prstGeom prst="rect">
            <a:avLst/>
          </a:prstGeom>
        </p:spPr>
      </p:pic>
      <p:pic>
        <p:nvPicPr>
          <p:cNvPr id="29" name="Picture 28"/>
          <p:cNvPicPr>
            <a:picLocks noChangeAspect="1"/>
          </p:cNvPicPr>
          <p:nvPr/>
        </p:nvPicPr>
        <p:blipFill>
          <a:blip r:embed="rId22"/>
          <a:stretch>
            <a:fillRect/>
          </a:stretch>
        </p:blipFill>
        <p:spPr>
          <a:xfrm>
            <a:off x="4665766" y="2662772"/>
            <a:ext cx="1345712" cy="1164296"/>
          </a:xfrm>
          <a:prstGeom prst="rect">
            <a:avLst/>
          </a:prstGeom>
        </p:spPr>
      </p:pic>
      <p:pic>
        <p:nvPicPr>
          <p:cNvPr id="31" name="Picture 30"/>
          <p:cNvPicPr>
            <a:picLocks noChangeAspect="1"/>
          </p:cNvPicPr>
          <p:nvPr/>
        </p:nvPicPr>
        <p:blipFill>
          <a:blip r:embed="rId23"/>
          <a:stretch>
            <a:fillRect/>
          </a:stretch>
        </p:blipFill>
        <p:spPr>
          <a:xfrm>
            <a:off x="10618825" y="5363256"/>
            <a:ext cx="1331478" cy="1363469"/>
          </a:xfrm>
          <a:prstGeom prst="rect">
            <a:avLst/>
          </a:prstGeom>
        </p:spPr>
      </p:pic>
      <p:pic>
        <p:nvPicPr>
          <p:cNvPr id="32" name="Picture 31"/>
          <p:cNvPicPr>
            <a:picLocks noChangeAspect="1"/>
          </p:cNvPicPr>
          <p:nvPr/>
        </p:nvPicPr>
        <p:blipFill>
          <a:blip r:embed="rId24"/>
          <a:stretch>
            <a:fillRect/>
          </a:stretch>
        </p:blipFill>
        <p:spPr>
          <a:xfrm>
            <a:off x="10467550" y="4351709"/>
            <a:ext cx="1421597" cy="1011547"/>
          </a:xfrm>
          <a:prstGeom prst="rect">
            <a:avLst/>
          </a:prstGeom>
        </p:spPr>
      </p:pic>
      <p:pic>
        <p:nvPicPr>
          <p:cNvPr id="22" name="Picture 21"/>
          <p:cNvPicPr>
            <a:picLocks noChangeAspect="1"/>
          </p:cNvPicPr>
          <p:nvPr/>
        </p:nvPicPr>
        <p:blipFill>
          <a:blip r:embed="rId25"/>
          <a:stretch>
            <a:fillRect/>
          </a:stretch>
        </p:blipFill>
        <p:spPr>
          <a:xfrm>
            <a:off x="6905338" y="4256312"/>
            <a:ext cx="1571330" cy="1447371"/>
          </a:xfrm>
          <a:prstGeom prst="rect">
            <a:avLst/>
          </a:prstGeom>
        </p:spPr>
      </p:pic>
    </p:spTree>
    <p:extLst>
      <p:ext uri="{BB962C8B-B14F-4D97-AF65-F5344CB8AC3E}">
        <p14:creationId xmlns:p14="http://schemas.microsoft.com/office/powerpoint/2010/main" val="329095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1000" fill="hold"/>
                                        <p:tgtEl>
                                          <p:spTgt spid="7"/>
                                        </p:tgtEl>
                                        <p:attrNameLst>
                                          <p:attrName>ppt_w</p:attrName>
                                        </p:attrNameLst>
                                      </p:cBhvr>
                                      <p:tavLst>
                                        <p:tav tm="0">
                                          <p:val>
                                            <p:fltVal val="0"/>
                                          </p:val>
                                        </p:tav>
                                        <p:tav tm="100000">
                                          <p:val>
                                            <p:strVal val="#ppt_w"/>
                                          </p:val>
                                        </p:tav>
                                      </p:tavLst>
                                    </p:anim>
                                    <p:anim calcmode="lin" valueType="num">
                                      <p:cBhvr>
                                        <p:cTn id="40" dur="1000" fill="hold"/>
                                        <p:tgtEl>
                                          <p:spTgt spid="7"/>
                                        </p:tgtEl>
                                        <p:attrNameLst>
                                          <p:attrName>ppt_h</p:attrName>
                                        </p:attrNameLst>
                                      </p:cBhvr>
                                      <p:tavLst>
                                        <p:tav tm="0">
                                          <p:val>
                                            <p:fltVal val="0"/>
                                          </p:val>
                                        </p:tav>
                                        <p:tav tm="100000">
                                          <p:val>
                                            <p:strVal val="#ppt_h"/>
                                          </p:val>
                                        </p:tav>
                                      </p:tavLst>
                                    </p:anim>
                                    <p:anim calcmode="lin" valueType="num">
                                      <p:cBhvr>
                                        <p:cTn id="41" dur="1000" fill="hold"/>
                                        <p:tgtEl>
                                          <p:spTgt spid="7"/>
                                        </p:tgtEl>
                                        <p:attrNameLst>
                                          <p:attrName>style.rotation</p:attrName>
                                        </p:attrNameLst>
                                      </p:cBhvr>
                                      <p:tavLst>
                                        <p:tav tm="0">
                                          <p:val>
                                            <p:fltVal val="90"/>
                                          </p:val>
                                        </p:tav>
                                        <p:tav tm="100000">
                                          <p:val>
                                            <p:fltVal val="0"/>
                                          </p:val>
                                        </p:tav>
                                      </p:tavLst>
                                    </p:anim>
                                    <p:animEffect transition="in" filter="fade">
                                      <p:cBhvr>
                                        <p:cTn id="42" dur="1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1000" fill="hold"/>
                                        <p:tgtEl>
                                          <p:spTgt spid="9"/>
                                        </p:tgtEl>
                                        <p:attrNameLst>
                                          <p:attrName>ppt_w</p:attrName>
                                        </p:attrNameLst>
                                      </p:cBhvr>
                                      <p:tavLst>
                                        <p:tav tm="0">
                                          <p:val>
                                            <p:fltVal val="0"/>
                                          </p:val>
                                        </p:tav>
                                        <p:tav tm="100000">
                                          <p:val>
                                            <p:strVal val="#ppt_w"/>
                                          </p:val>
                                        </p:tav>
                                      </p:tavLst>
                                    </p:anim>
                                    <p:anim calcmode="lin" valueType="num">
                                      <p:cBhvr>
                                        <p:cTn id="48" dur="1000" fill="hold"/>
                                        <p:tgtEl>
                                          <p:spTgt spid="9"/>
                                        </p:tgtEl>
                                        <p:attrNameLst>
                                          <p:attrName>ppt_h</p:attrName>
                                        </p:attrNameLst>
                                      </p:cBhvr>
                                      <p:tavLst>
                                        <p:tav tm="0">
                                          <p:val>
                                            <p:fltVal val="0"/>
                                          </p:val>
                                        </p:tav>
                                        <p:tav tm="100000">
                                          <p:val>
                                            <p:strVal val="#ppt_h"/>
                                          </p:val>
                                        </p:tav>
                                      </p:tavLst>
                                    </p:anim>
                                    <p:anim calcmode="lin" valueType="num">
                                      <p:cBhvr>
                                        <p:cTn id="49" dur="1000" fill="hold"/>
                                        <p:tgtEl>
                                          <p:spTgt spid="9"/>
                                        </p:tgtEl>
                                        <p:attrNameLst>
                                          <p:attrName>style.rotation</p:attrName>
                                        </p:attrNameLst>
                                      </p:cBhvr>
                                      <p:tavLst>
                                        <p:tav tm="0">
                                          <p:val>
                                            <p:fltVal val="90"/>
                                          </p:val>
                                        </p:tav>
                                        <p:tav tm="100000">
                                          <p:val>
                                            <p:fltVal val="0"/>
                                          </p:val>
                                        </p:tav>
                                      </p:tavLst>
                                    </p:anim>
                                    <p:animEffect transition="in" filter="fade">
                                      <p:cBhvr>
                                        <p:cTn id="50" dur="10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1000" fill="hold"/>
                                        <p:tgtEl>
                                          <p:spTgt spid="14"/>
                                        </p:tgtEl>
                                        <p:attrNameLst>
                                          <p:attrName>ppt_w</p:attrName>
                                        </p:attrNameLst>
                                      </p:cBhvr>
                                      <p:tavLst>
                                        <p:tav tm="0">
                                          <p:val>
                                            <p:fltVal val="0"/>
                                          </p:val>
                                        </p:tav>
                                        <p:tav tm="100000">
                                          <p:val>
                                            <p:strVal val="#ppt_w"/>
                                          </p:val>
                                        </p:tav>
                                      </p:tavLst>
                                    </p:anim>
                                    <p:anim calcmode="lin" valueType="num">
                                      <p:cBhvr>
                                        <p:cTn id="64" dur="1000" fill="hold"/>
                                        <p:tgtEl>
                                          <p:spTgt spid="14"/>
                                        </p:tgtEl>
                                        <p:attrNameLst>
                                          <p:attrName>ppt_h</p:attrName>
                                        </p:attrNameLst>
                                      </p:cBhvr>
                                      <p:tavLst>
                                        <p:tav tm="0">
                                          <p:val>
                                            <p:fltVal val="0"/>
                                          </p:val>
                                        </p:tav>
                                        <p:tav tm="100000">
                                          <p:val>
                                            <p:strVal val="#ppt_h"/>
                                          </p:val>
                                        </p:tav>
                                      </p:tavLst>
                                    </p:anim>
                                    <p:anim calcmode="lin" valueType="num">
                                      <p:cBhvr>
                                        <p:cTn id="65" dur="1000" fill="hold"/>
                                        <p:tgtEl>
                                          <p:spTgt spid="14"/>
                                        </p:tgtEl>
                                        <p:attrNameLst>
                                          <p:attrName>style.rotation</p:attrName>
                                        </p:attrNameLst>
                                      </p:cBhvr>
                                      <p:tavLst>
                                        <p:tav tm="0">
                                          <p:val>
                                            <p:fltVal val="90"/>
                                          </p:val>
                                        </p:tav>
                                        <p:tav tm="100000">
                                          <p:val>
                                            <p:fltVal val="0"/>
                                          </p:val>
                                        </p:tav>
                                      </p:tavLst>
                                    </p:anim>
                                    <p:animEffect transition="in" filter="fade">
                                      <p:cBhvr>
                                        <p:cTn id="66" dur="10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1000" fill="hold"/>
                                        <p:tgtEl>
                                          <p:spTgt spid="15"/>
                                        </p:tgtEl>
                                        <p:attrNameLst>
                                          <p:attrName>ppt_w</p:attrName>
                                        </p:attrNameLst>
                                      </p:cBhvr>
                                      <p:tavLst>
                                        <p:tav tm="0">
                                          <p:val>
                                            <p:fltVal val="0"/>
                                          </p:val>
                                        </p:tav>
                                        <p:tav tm="100000">
                                          <p:val>
                                            <p:strVal val="#ppt_w"/>
                                          </p:val>
                                        </p:tav>
                                      </p:tavLst>
                                    </p:anim>
                                    <p:anim calcmode="lin" valueType="num">
                                      <p:cBhvr>
                                        <p:cTn id="72" dur="1000" fill="hold"/>
                                        <p:tgtEl>
                                          <p:spTgt spid="15"/>
                                        </p:tgtEl>
                                        <p:attrNameLst>
                                          <p:attrName>ppt_h</p:attrName>
                                        </p:attrNameLst>
                                      </p:cBhvr>
                                      <p:tavLst>
                                        <p:tav tm="0">
                                          <p:val>
                                            <p:fltVal val="0"/>
                                          </p:val>
                                        </p:tav>
                                        <p:tav tm="100000">
                                          <p:val>
                                            <p:strVal val="#ppt_h"/>
                                          </p:val>
                                        </p:tav>
                                      </p:tavLst>
                                    </p:anim>
                                    <p:anim calcmode="lin" valueType="num">
                                      <p:cBhvr>
                                        <p:cTn id="73" dur="1000" fill="hold"/>
                                        <p:tgtEl>
                                          <p:spTgt spid="15"/>
                                        </p:tgtEl>
                                        <p:attrNameLst>
                                          <p:attrName>style.rotation</p:attrName>
                                        </p:attrNameLst>
                                      </p:cBhvr>
                                      <p:tavLst>
                                        <p:tav tm="0">
                                          <p:val>
                                            <p:fltVal val="90"/>
                                          </p:val>
                                        </p:tav>
                                        <p:tav tm="100000">
                                          <p:val>
                                            <p:fltVal val="0"/>
                                          </p:val>
                                        </p:tav>
                                      </p:tavLst>
                                    </p:anim>
                                    <p:animEffect transition="in" filter="fade">
                                      <p:cBhvr>
                                        <p:cTn id="74" dur="10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1000" fill="hold"/>
                                        <p:tgtEl>
                                          <p:spTgt spid="18"/>
                                        </p:tgtEl>
                                        <p:attrNameLst>
                                          <p:attrName>ppt_w</p:attrName>
                                        </p:attrNameLst>
                                      </p:cBhvr>
                                      <p:tavLst>
                                        <p:tav tm="0">
                                          <p:val>
                                            <p:fltVal val="0"/>
                                          </p:val>
                                        </p:tav>
                                        <p:tav tm="100000">
                                          <p:val>
                                            <p:strVal val="#ppt_w"/>
                                          </p:val>
                                        </p:tav>
                                      </p:tavLst>
                                    </p:anim>
                                    <p:anim calcmode="lin" valueType="num">
                                      <p:cBhvr>
                                        <p:cTn id="80" dur="1000" fill="hold"/>
                                        <p:tgtEl>
                                          <p:spTgt spid="18"/>
                                        </p:tgtEl>
                                        <p:attrNameLst>
                                          <p:attrName>ppt_h</p:attrName>
                                        </p:attrNameLst>
                                      </p:cBhvr>
                                      <p:tavLst>
                                        <p:tav tm="0">
                                          <p:val>
                                            <p:fltVal val="0"/>
                                          </p:val>
                                        </p:tav>
                                        <p:tav tm="100000">
                                          <p:val>
                                            <p:strVal val="#ppt_h"/>
                                          </p:val>
                                        </p:tav>
                                      </p:tavLst>
                                    </p:anim>
                                    <p:anim calcmode="lin" valueType="num">
                                      <p:cBhvr>
                                        <p:cTn id="81" dur="1000" fill="hold"/>
                                        <p:tgtEl>
                                          <p:spTgt spid="18"/>
                                        </p:tgtEl>
                                        <p:attrNameLst>
                                          <p:attrName>style.rotation</p:attrName>
                                        </p:attrNameLst>
                                      </p:cBhvr>
                                      <p:tavLst>
                                        <p:tav tm="0">
                                          <p:val>
                                            <p:fltVal val="90"/>
                                          </p:val>
                                        </p:tav>
                                        <p:tav tm="100000">
                                          <p:val>
                                            <p:fltVal val="0"/>
                                          </p:val>
                                        </p:tav>
                                      </p:tavLst>
                                    </p:anim>
                                    <p:animEffect transition="in" filter="fade">
                                      <p:cBhvr>
                                        <p:cTn id="82" dur="10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p:cTn id="87" dur="1000" fill="hold"/>
                                        <p:tgtEl>
                                          <p:spTgt spid="17"/>
                                        </p:tgtEl>
                                        <p:attrNameLst>
                                          <p:attrName>ppt_w</p:attrName>
                                        </p:attrNameLst>
                                      </p:cBhvr>
                                      <p:tavLst>
                                        <p:tav tm="0">
                                          <p:val>
                                            <p:fltVal val="0"/>
                                          </p:val>
                                        </p:tav>
                                        <p:tav tm="100000">
                                          <p:val>
                                            <p:strVal val="#ppt_w"/>
                                          </p:val>
                                        </p:tav>
                                      </p:tavLst>
                                    </p:anim>
                                    <p:anim calcmode="lin" valueType="num">
                                      <p:cBhvr>
                                        <p:cTn id="88" dur="1000" fill="hold"/>
                                        <p:tgtEl>
                                          <p:spTgt spid="17"/>
                                        </p:tgtEl>
                                        <p:attrNameLst>
                                          <p:attrName>ppt_h</p:attrName>
                                        </p:attrNameLst>
                                      </p:cBhvr>
                                      <p:tavLst>
                                        <p:tav tm="0">
                                          <p:val>
                                            <p:fltVal val="0"/>
                                          </p:val>
                                        </p:tav>
                                        <p:tav tm="100000">
                                          <p:val>
                                            <p:strVal val="#ppt_h"/>
                                          </p:val>
                                        </p:tav>
                                      </p:tavLst>
                                    </p:anim>
                                    <p:anim calcmode="lin" valueType="num">
                                      <p:cBhvr>
                                        <p:cTn id="89" dur="1000" fill="hold"/>
                                        <p:tgtEl>
                                          <p:spTgt spid="17"/>
                                        </p:tgtEl>
                                        <p:attrNameLst>
                                          <p:attrName>style.rotation</p:attrName>
                                        </p:attrNameLst>
                                      </p:cBhvr>
                                      <p:tavLst>
                                        <p:tav tm="0">
                                          <p:val>
                                            <p:fltVal val="90"/>
                                          </p:val>
                                        </p:tav>
                                        <p:tav tm="100000">
                                          <p:val>
                                            <p:fltVal val="0"/>
                                          </p:val>
                                        </p:tav>
                                      </p:tavLst>
                                    </p:anim>
                                    <p:animEffect transition="in" filter="fade">
                                      <p:cBhvr>
                                        <p:cTn id="90" dur="1000"/>
                                        <p:tgtEl>
                                          <p:spTgt spid="17"/>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 calcmode="lin" valueType="num">
                                      <p:cBhvr>
                                        <p:cTn id="95" dur="1000" fill="hold"/>
                                        <p:tgtEl>
                                          <p:spTgt spid="16"/>
                                        </p:tgtEl>
                                        <p:attrNameLst>
                                          <p:attrName>ppt_w</p:attrName>
                                        </p:attrNameLst>
                                      </p:cBhvr>
                                      <p:tavLst>
                                        <p:tav tm="0">
                                          <p:val>
                                            <p:fltVal val="0"/>
                                          </p:val>
                                        </p:tav>
                                        <p:tav tm="100000">
                                          <p:val>
                                            <p:strVal val="#ppt_w"/>
                                          </p:val>
                                        </p:tav>
                                      </p:tavLst>
                                    </p:anim>
                                    <p:anim calcmode="lin" valueType="num">
                                      <p:cBhvr>
                                        <p:cTn id="96" dur="1000" fill="hold"/>
                                        <p:tgtEl>
                                          <p:spTgt spid="16"/>
                                        </p:tgtEl>
                                        <p:attrNameLst>
                                          <p:attrName>ppt_h</p:attrName>
                                        </p:attrNameLst>
                                      </p:cBhvr>
                                      <p:tavLst>
                                        <p:tav tm="0">
                                          <p:val>
                                            <p:fltVal val="0"/>
                                          </p:val>
                                        </p:tav>
                                        <p:tav tm="100000">
                                          <p:val>
                                            <p:strVal val="#ppt_h"/>
                                          </p:val>
                                        </p:tav>
                                      </p:tavLst>
                                    </p:anim>
                                    <p:anim calcmode="lin" valueType="num">
                                      <p:cBhvr>
                                        <p:cTn id="97" dur="1000" fill="hold"/>
                                        <p:tgtEl>
                                          <p:spTgt spid="16"/>
                                        </p:tgtEl>
                                        <p:attrNameLst>
                                          <p:attrName>style.rotation</p:attrName>
                                        </p:attrNameLst>
                                      </p:cBhvr>
                                      <p:tavLst>
                                        <p:tav tm="0">
                                          <p:val>
                                            <p:fltVal val="90"/>
                                          </p:val>
                                        </p:tav>
                                        <p:tav tm="100000">
                                          <p:val>
                                            <p:fltVal val="0"/>
                                          </p:val>
                                        </p:tav>
                                      </p:tavLst>
                                    </p:anim>
                                    <p:animEffect transition="in" filter="fade">
                                      <p:cBhvr>
                                        <p:cTn id="98" dur="1000"/>
                                        <p:tgtEl>
                                          <p:spTgt spid="16"/>
                                        </p:tgtEl>
                                      </p:cBhvr>
                                    </p:animEffect>
                                  </p:childTnLst>
                                </p:cTn>
                              </p:par>
                            </p:childTnLst>
                          </p:cTn>
                        </p:par>
                      </p:childTnLst>
                    </p:cTn>
                  </p:par>
                  <p:par>
                    <p:cTn id="99" fill="hold">
                      <p:stCondLst>
                        <p:cond delay="indefinite"/>
                      </p:stCondLst>
                      <p:childTnLst>
                        <p:par>
                          <p:cTn id="100" fill="hold">
                            <p:stCondLst>
                              <p:cond delay="0"/>
                            </p:stCondLst>
                            <p:childTnLst>
                              <p:par>
                                <p:cTn id="101" presetID="31" presetClass="entr" presetSubtype="0"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anim calcmode="lin" valueType="num">
                                      <p:cBhvr>
                                        <p:cTn id="103" dur="1000" fill="hold"/>
                                        <p:tgtEl>
                                          <p:spTgt spid="13"/>
                                        </p:tgtEl>
                                        <p:attrNameLst>
                                          <p:attrName>ppt_w</p:attrName>
                                        </p:attrNameLst>
                                      </p:cBhvr>
                                      <p:tavLst>
                                        <p:tav tm="0">
                                          <p:val>
                                            <p:fltVal val="0"/>
                                          </p:val>
                                        </p:tav>
                                        <p:tav tm="100000">
                                          <p:val>
                                            <p:strVal val="#ppt_w"/>
                                          </p:val>
                                        </p:tav>
                                      </p:tavLst>
                                    </p:anim>
                                    <p:anim calcmode="lin" valueType="num">
                                      <p:cBhvr>
                                        <p:cTn id="104" dur="1000" fill="hold"/>
                                        <p:tgtEl>
                                          <p:spTgt spid="13"/>
                                        </p:tgtEl>
                                        <p:attrNameLst>
                                          <p:attrName>ppt_h</p:attrName>
                                        </p:attrNameLst>
                                      </p:cBhvr>
                                      <p:tavLst>
                                        <p:tav tm="0">
                                          <p:val>
                                            <p:fltVal val="0"/>
                                          </p:val>
                                        </p:tav>
                                        <p:tav tm="100000">
                                          <p:val>
                                            <p:strVal val="#ppt_h"/>
                                          </p:val>
                                        </p:tav>
                                      </p:tavLst>
                                    </p:anim>
                                    <p:anim calcmode="lin" valueType="num">
                                      <p:cBhvr>
                                        <p:cTn id="105" dur="1000" fill="hold"/>
                                        <p:tgtEl>
                                          <p:spTgt spid="13"/>
                                        </p:tgtEl>
                                        <p:attrNameLst>
                                          <p:attrName>style.rotation</p:attrName>
                                        </p:attrNameLst>
                                      </p:cBhvr>
                                      <p:tavLst>
                                        <p:tav tm="0">
                                          <p:val>
                                            <p:fltVal val="90"/>
                                          </p:val>
                                        </p:tav>
                                        <p:tav tm="100000">
                                          <p:val>
                                            <p:fltVal val="0"/>
                                          </p:val>
                                        </p:tav>
                                      </p:tavLst>
                                    </p:anim>
                                    <p:animEffect transition="in" filter="fade">
                                      <p:cBhvr>
                                        <p:cTn id="106" dur="1000"/>
                                        <p:tgtEl>
                                          <p:spTgt spid="13"/>
                                        </p:tgtEl>
                                      </p:cBhvr>
                                    </p:animEffect>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1000" fill="hold"/>
                                        <p:tgtEl>
                                          <p:spTgt spid="19"/>
                                        </p:tgtEl>
                                        <p:attrNameLst>
                                          <p:attrName>ppt_w</p:attrName>
                                        </p:attrNameLst>
                                      </p:cBhvr>
                                      <p:tavLst>
                                        <p:tav tm="0">
                                          <p:val>
                                            <p:fltVal val="0"/>
                                          </p:val>
                                        </p:tav>
                                        <p:tav tm="100000">
                                          <p:val>
                                            <p:strVal val="#ppt_w"/>
                                          </p:val>
                                        </p:tav>
                                      </p:tavLst>
                                    </p:anim>
                                    <p:anim calcmode="lin" valueType="num">
                                      <p:cBhvr>
                                        <p:cTn id="112" dur="1000" fill="hold"/>
                                        <p:tgtEl>
                                          <p:spTgt spid="19"/>
                                        </p:tgtEl>
                                        <p:attrNameLst>
                                          <p:attrName>ppt_h</p:attrName>
                                        </p:attrNameLst>
                                      </p:cBhvr>
                                      <p:tavLst>
                                        <p:tav tm="0">
                                          <p:val>
                                            <p:fltVal val="0"/>
                                          </p:val>
                                        </p:tav>
                                        <p:tav tm="100000">
                                          <p:val>
                                            <p:strVal val="#ppt_h"/>
                                          </p:val>
                                        </p:tav>
                                      </p:tavLst>
                                    </p:anim>
                                    <p:anim calcmode="lin" valueType="num">
                                      <p:cBhvr>
                                        <p:cTn id="113" dur="1000" fill="hold"/>
                                        <p:tgtEl>
                                          <p:spTgt spid="19"/>
                                        </p:tgtEl>
                                        <p:attrNameLst>
                                          <p:attrName>style.rotation</p:attrName>
                                        </p:attrNameLst>
                                      </p:cBhvr>
                                      <p:tavLst>
                                        <p:tav tm="0">
                                          <p:val>
                                            <p:fltVal val="90"/>
                                          </p:val>
                                        </p:tav>
                                        <p:tav tm="100000">
                                          <p:val>
                                            <p:fltVal val="0"/>
                                          </p:val>
                                        </p:tav>
                                      </p:tavLst>
                                    </p:anim>
                                    <p:animEffect transition="in" filter="fade">
                                      <p:cBhvr>
                                        <p:cTn id="114" dur="1000"/>
                                        <p:tgtEl>
                                          <p:spTgt spid="19"/>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nodeType="click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p:cTn id="119" dur="1000" fill="hold"/>
                                        <p:tgtEl>
                                          <p:spTgt spid="21"/>
                                        </p:tgtEl>
                                        <p:attrNameLst>
                                          <p:attrName>ppt_w</p:attrName>
                                        </p:attrNameLst>
                                      </p:cBhvr>
                                      <p:tavLst>
                                        <p:tav tm="0">
                                          <p:val>
                                            <p:fltVal val="0"/>
                                          </p:val>
                                        </p:tav>
                                        <p:tav tm="100000">
                                          <p:val>
                                            <p:strVal val="#ppt_w"/>
                                          </p:val>
                                        </p:tav>
                                      </p:tavLst>
                                    </p:anim>
                                    <p:anim calcmode="lin" valueType="num">
                                      <p:cBhvr>
                                        <p:cTn id="120" dur="1000" fill="hold"/>
                                        <p:tgtEl>
                                          <p:spTgt spid="21"/>
                                        </p:tgtEl>
                                        <p:attrNameLst>
                                          <p:attrName>ppt_h</p:attrName>
                                        </p:attrNameLst>
                                      </p:cBhvr>
                                      <p:tavLst>
                                        <p:tav tm="0">
                                          <p:val>
                                            <p:fltVal val="0"/>
                                          </p:val>
                                        </p:tav>
                                        <p:tav tm="100000">
                                          <p:val>
                                            <p:strVal val="#ppt_h"/>
                                          </p:val>
                                        </p:tav>
                                      </p:tavLst>
                                    </p:anim>
                                    <p:anim calcmode="lin" valueType="num">
                                      <p:cBhvr>
                                        <p:cTn id="121" dur="1000" fill="hold"/>
                                        <p:tgtEl>
                                          <p:spTgt spid="21"/>
                                        </p:tgtEl>
                                        <p:attrNameLst>
                                          <p:attrName>style.rotation</p:attrName>
                                        </p:attrNameLst>
                                      </p:cBhvr>
                                      <p:tavLst>
                                        <p:tav tm="0">
                                          <p:val>
                                            <p:fltVal val="90"/>
                                          </p:val>
                                        </p:tav>
                                        <p:tav tm="100000">
                                          <p:val>
                                            <p:fltVal val="0"/>
                                          </p:val>
                                        </p:tav>
                                      </p:tavLst>
                                    </p:anim>
                                    <p:animEffect transition="in" filter="fade">
                                      <p:cBhvr>
                                        <p:cTn id="122" dur="1000"/>
                                        <p:tgtEl>
                                          <p:spTgt spid="21"/>
                                        </p:tgtEl>
                                      </p:cBhvr>
                                    </p:animEffect>
                                  </p:childTnLst>
                                </p:cTn>
                              </p:par>
                            </p:childTnLst>
                          </p:cTn>
                        </p:par>
                      </p:childTnLst>
                    </p:cTn>
                  </p:par>
                  <p:par>
                    <p:cTn id="123" fill="hold">
                      <p:stCondLst>
                        <p:cond delay="indefinite"/>
                      </p:stCondLst>
                      <p:childTnLst>
                        <p:par>
                          <p:cTn id="124" fill="hold">
                            <p:stCondLst>
                              <p:cond delay="0"/>
                            </p:stCondLst>
                            <p:childTnLst>
                              <p:par>
                                <p:cTn id="125" presetID="31" presetClass="entr" presetSubtype="0" fill="hold" nodeType="click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p:cTn id="127" dur="1000" fill="hold"/>
                                        <p:tgtEl>
                                          <p:spTgt spid="24"/>
                                        </p:tgtEl>
                                        <p:attrNameLst>
                                          <p:attrName>ppt_w</p:attrName>
                                        </p:attrNameLst>
                                      </p:cBhvr>
                                      <p:tavLst>
                                        <p:tav tm="0">
                                          <p:val>
                                            <p:fltVal val="0"/>
                                          </p:val>
                                        </p:tav>
                                        <p:tav tm="100000">
                                          <p:val>
                                            <p:strVal val="#ppt_w"/>
                                          </p:val>
                                        </p:tav>
                                      </p:tavLst>
                                    </p:anim>
                                    <p:anim calcmode="lin" valueType="num">
                                      <p:cBhvr>
                                        <p:cTn id="128" dur="1000" fill="hold"/>
                                        <p:tgtEl>
                                          <p:spTgt spid="24"/>
                                        </p:tgtEl>
                                        <p:attrNameLst>
                                          <p:attrName>ppt_h</p:attrName>
                                        </p:attrNameLst>
                                      </p:cBhvr>
                                      <p:tavLst>
                                        <p:tav tm="0">
                                          <p:val>
                                            <p:fltVal val="0"/>
                                          </p:val>
                                        </p:tav>
                                        <p:tav tm="100000">
                                          <p:val>
                                            <p:strVal val="#ppt_h"/>
                                          </p:val>
                                        </p:tav>
                                      </p:tavLst>
                                    </p:anim>
                                    <p:anim calcmode="lin" valueType="num">
                                      <p:cBhvr>
                                        <p:cTn id="129" dur="1000" fill="hold"/>
                                        <p:tgtEl>
                                          <p:spTgt spid="24"/>
                                        </p:tgtEl>
                                        <p:attrNameLst>
                                          <p:attrName>style.rotation</p:attrName>
                                        </p:attrNameLst>
                                      </p:cBhvr>
                                      <p:tavLst>
                                        <p:tav tm="0">
                                          <p:val>
                                            <p:fltVal val="90"/>
                                          </p:val>
                                        </p:tav>
                                        <p:tav tm="100000">
                                          <p:val>
                                            <p:fltVal val="0"/>
                                          </p:val>
                                        </p:tav>
                                      </p:tavLst>
                                    </p:anim>
                                    <p:animEffect transition="in" filter="fade">
                                      <p:cBhvr>
                                        <p:cTn id="130" dur="1000"/>
                                        <p:tgtEl>
                                          <p:spTgt spid="24"/>
                                        </p:tgtEl>
                                      </p:cBhvr>
                                    </p:animEffect>
                                  </p:childTnLst>
                                </p:cTn>
                              </p:par>
                            </p:childTnLst>
                          </p:cTn>
                        </p:par>
                      </p:childTnLst>
                    </p:cTn>
                  </p:par>
                  <p:par>
                    <p:cTn id="131" fill="hold">
                      <p:stCondLst>
                        <p:cond delay="indefinite"/>
                      </p:stCondLst>
                      <p:childTnLst>
                        <p:par>
                          <p:cTn id="132" fill="hold">
                            <p:stCondLst>
                              <p:cond delay="0"/>
                            </p:stCondLst>
                            <p:childTnLst>
                              <p:par>
                                <p:cTn id="133" presetID="31" presetClass="entr" presetSubtype="0" fill="hold" nodeType="clickEffect">
                                  <p:stCondLst>
                                    <p:cond delay="0"/>
                                  </p:stCondLst>
                                  <p:childTnLst>
                                    <p:set>
                                      <p:cBhvr>
                                        <p:cTn id="134" dur="1" fill="hold">
                                          <p:stCondLst>
                                            <p:cond delay="0"/>
                                          </p:stCondLst>
                                        </p:cTn>
                                        <p:tgtEl>
                                          <p:spTgt spid="25"/>
                                        </p:tgtEl>
                                        <p:attrNameLst>
                                          <p:attrName>style.visibility</p:attrName>
                                        </p:attrNameLst>
                                      </p:cBhvr>
                                      <p:to>
                                        <p:strVal val="visible"/>
                                      </p:to>
                                    </p:set>
                                    <p:anim calcmode="lin" valueType="num">
                                      <p:cBhvr>
                                        <p:cTn id="135" dur="1000" fill="hold"/>
                                        <p:tgtEl>
                                          <p:spTgt spid="25"/>
                                        </p:tgtEl>
                                        <p:attrNameLst>
                                          <p:attrName>ppt_w</p:attrName>
                                        </p:attrNameLst>
                                      </p:cBhvr>
                                      <p:tavLst>
                                        <p:tav tm="0">
                                          <p:val>
                                            <p:fltVal val="0"/>
                                          </p:val>
                                        </p:tav>
                                        <p:tav tm="100000">
                                          <p:val>
                                            <p:strVal val="#ppt_w"/>
                                          </p:val>
                                        </p:tav>
                                      </p:tavLst>
                                    </p:anim>
                                    <p:anim calcmode="lin" valueType="num">
                                      <p:cBhvr>
                                        <p:cTn id="136" dur="1000" fill="hold"/>
                                        <p:tgtEl>
                                          <p:spTgt spid="25"/>
                                        </p:tgtEl>
                                        <p:attrNameLst>
                                          <p:attrName>ppt_h</p:attrName>
                                        </p:attrNameLst>
                                      </p:cBhvr>
                                      <p:tavLst>
                                        <p:tav tm="0">
                                          <p:val>
                                            <p:fltVal val="0"/>
                                          </p:val>
                                        </p:tav>
                                        <p:tav tm="100000">
                                          <p:val>
                                            <p:strVal val="#ppt_h"/>
                                          </p:val>
                                        </p:tav>
                                      </p:tavLst>
                                    </p:anim>
                                    <p:anim calcmode="lin" valueType="num">
                                      <p:cBhvr>
                                        <p:cTn id="137" dur="1000" fill="hold"/>
                                        <p:tgtEl>
                                          <p:spTgt spid="25"/>
                                        </p:tgtEl>
                                        <p:attrNameLst>
                                          <p:attrName>style.rotation</p:attrName>
                                        </p:attrNameLst>
                                      </p:cBhvr>
                                      <p:tavLst>
                                        <p:tav tm="0">
                                          <p:val>
                                            <p:fltVal val="90"/>
                                          </p:val>
                                        </p:tav>
                                        <p:tav tm="100000">
                                          <p:val>
                                            <p:fltVal val="0"/>
                                          </p:val>
                                        </p:tav>
                                      </p:tavLst>
                                    </p:anim>
                                    <p:animEffect transition="in" filter="fade">
                                      <p:cBhvr>
                                        <p:cTn id="138" dur="1000"/>
                                        <p:tgtEl>
                                          <p:spTgt spid="25"/>
                                        </p:tgtEl>
                                      </p:cBhvr>
                                    </p:animEffect>
                                  </p:childTnLst>
                                </p:cTn>
                              </p:par>
                            </p:childTnLst>
                          </p:cTn>
                        </p:par>
                      </p:childTnLst>
                    </p:cTn>
                  </p:par>
                  <p:par>
                    <p:cTn id="139" fill="hold">
                      <p:stCondLst>
                        <p:cond delay="indefinite"/>
                      </p:stCondLst>
                      <p:childTnLst>
                        <p:par>
                          <p:cTn id="140" fill="hold">
                            <p:stCondLst>
                              <p:cond delay="0"/>
                            </p:stCondLst>
                            <p:childTnLst>
                              <p:par>
                                <p:cTn id="141" presetID="31" presetClass="entr" presetSubtype="0" fill="hold" nodeType="click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1000" fill="hold"/>
                                        <p:tgtEl>
                                          <p:spTgt spid="27"/>
                                        </p:tgtEl>
                                        <p:attrNameLst>
                                          <p:attrName>ppt_w</p:attrName>
                                        </p:attrNameLst>
                                      </p:cBhvr>
                                      <p:tavLst>
                                        <p:tav tm="0">
                                          <p:val>
                                            <p:fltVal val="0"/>
                                          </p:val>
                                        </p:tav>
                                        <p:tav tm="100000">
                                          <p:val>
                                            <p:strVal val="#ppt_w"/>
                                          </p:val>
                                        </p:tav>
                                      </p:tavLst>
                                    </p:anim>
                                    <p:anim calcmode="lin" valueType="num">
                                      <p:cBhvr>
                                        <p:cTn id="144" dur="1000" fill="hold"/>
                                        <p:tgtEl>
                                          <p:spTgt spid="27"/>
                                        </p:tgtEl>
                                        <p:attrNameLst>
                                          <p:attrName>ppt_h</p:attrName>
                                        </p:attrNameLst>
                                      </p:cBhvr>
                                      <p:tavLst>
                                        <p:tav tm="0">
                                          <p:val>
                                            <p:fltVal val="0"/>
                                          </p:val>
                                        </p:tav>
                                        <p:tav tm="100000">
                                          <p:val>
                                            <p:strVal val="#ppt_h"/>
                                          </p:val>
                                        </p:tav>
                                      </p:tavLst>
                                    </p:anim>
                                    <p:anim calcmode="lin" valueType="num">
                                      <p:cBhvr>
                                        <p:cTn id="145" dur="1000" fill="hold"/>
                                        <p:tgtEl>
                                          <p:spTgt spid="27"/>
                                        </p:tgtEl>
                                        <p:attrNameLst>
                                          <p:attrName>style.rotation</p:attrName>
                                        </p:attrNameLst>
                                      </p:cBhvr>
                                      <p:tavLst>
                                        <p:tav tm="0">
                                          <p:val>
                                            <p:fltVal val="90"/>
                                          </p:val>
                                        </p:tav>
                                        <p:tav tm="100000">
                                          <p:val>
                                            <p:fltVal val="0"/>
                                          </p:val>
                                        </p:tav>
                                      </p:tavLst>
                                    </p:anim>
                                    <p:animEffect transition="in" filter="fade">
                                      <p:cBhvr>
                                        <p:cTn id="146" dur="1000"/>
                                        <p:tgtEl>
                                          <p:spTgt spid="27"/>
                                        </p:tgtEl>
                                      </p:cBhvr>
                                    </p:animEffect>
                                  </p:childTnLst>
                                </p:cTn>
                              </p:par>
                            </p:childTnLst>
                          </p:cTn>
                        </p:par>
                      </p:childTnLst>
                    </p:cTn>
                  </p:par>
                  <p:par>
                    <p:cTn id="147" fill="hold">
                      <p:stCondLst>
                        <p:cond delay="indefinite"/>
                      </p:stCondLst>
                      <p:childTnLst>
                        <p:par>
                          <p:cTn id="148" fill="hold">
                            <p:stCondLst>
                              <p:cond delay="0"/>
                            </p:stCondLst>
                            <p:childTnLst>
                              <p:par>
                                <p:cTn id="149" presetID="31" presetClass="entr" presetSubtype="0" fill="hold" nodeType="clickEffect">
                                  <p:stCondLst>
                                    <p:cond delay="0"/>
                                  </p:stCondLst>
                                  <p:childTnLst>
                                    <p:set>
                                      <p:cBhvr>
                                        <p:cTn id="150" dur="1" fill="hold">
                                          <p:stCondLst>
                                            <p:cond delay="0"/>
                                          </p:stCondLst>
                                        </p:cTn>
                                        <p:tgtEl>
                                          <p:spTgt spid="28"/>
                                        </p:tgtEl>
                                        <p:attrNameLst>
                                          <p:attrName>style.visibility</p:attrName>
                                        </p:attrNameLst>
                                      </p:cBhvr>
                                      <p:to>
                                        <p:strVal val="visible"/>
                                      </p:to>
                                    </p:set>
                                    <p:anim calcmode="lin" valueType="num">
                                      <p:cBhvr>
                                        <p:cTn id="151" dur="1000" fill="hold"/>
                                        <p:tgtEl>
                                          <p:spTgt spid="28"/>
                                        </p:tgtEl>
                                        <p:attrNameLst>
                                          <p:attrName>ppt_w</p:attrName>
                                        </p:attrNameLst>
                                      </p:cBhvr>
                                      <p:tavLst>
                                        <p:tav tm="0">
                                          <p:val>
                                            <p:fltVal val="0"/>
                                          </p:val>
                                        </p:tav>
                                        <p:tav tm="100000">
                                          <p:val>
                                            <p:strVal val="#ppt_w"/>
                                          </p:val>
                                        </p:tav>
                                      </p:tavLst>
                                    </p:anim>
                                    <p:anim calcmode="lin" valueType="num">
                                      <p:cBhvr>
                                        <p:cTn id="152" dur="1000" fill="hold"/>
                                        <p:tgtEl>
                                          <p:spTgt spid="28"/>
                                        </p:tgtEl>
                                        <p:attrNameLst>
                                          <p:attrName>ppt_h</p:attrName>
                                        </p:attrNameLst>
                                      </p:cBhvr>
                                      <p:tavLst>
                                        <p:tav tm="0">
                                          <p:val>
                                            <p:fltVal val="0"/>
                                          </p:val>
                                        </p:tav>
                                        <p:tav tm="100000">
                                          <p:val>
                                            <p:strVal val="#ppt_h"/>
                                          </p:val>
                                        </p:tav>
                                      </p:tavLst>
                                    </p:anim>
                                    <p:anim calcmode="lin" valueType="num">
                                      <p:cBhvr>
                                        <p:cTn id="153" dur="1000" fill="hold"/>
                                        <p:tgtEl>
                                          <p:spTgt spid="28"/>
                                        </p:tgtEl>
                                        <p:attrNameLst>
                                          <p:attrName>style.rotation</p:attrName>
                                        </p:attrNameLst>
                                      </p:cBhvr>
                                      <p:tavLst>
                                        <p:tav tm="0">
                                          <p:val>
                                            <p:fltVal val="90"/>
                                          </p:val>
                                        </p:tav>
                                        <p:tav tm="100000">
                                          <p:val>
                                            <p:fltVal val="0"/>
                                          </p:val>
                                        </p:tav>
                                      </p:tavLst>
                                    </p:anim>
                                    <p:animEffect transition="in" filter="fade">
                                      <p:cBhvr>
                                        <p:cTn id="154"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 xmlns:a16="http://schemas.microsoft.com/office/drawing/2014/main" id="{A389EA88-8D83-4F3F-A4C1-4B16E2377F9E}"/>
              </a:ext>
            </a:extLst>
          </p:cNvPr>
          <p:cNvSpPr>
            <a:spLocks noGrp="1"/>
          </p:cNvSpPr>
          <p:nvPr>
            <p:ph type="title"/>
          </p:nvPr>
        </p:nvSpPr>
        <p:spPr>
          <a:xfrm>
            <a:off x="4167359" y="2691835"/>
            <a:ext cx="7434070" cy="1474330"/>
          </a:xfrm>
        </p:spPr>
        <p:txBody>
          <a:bodyPr>
            <a:normAutofit/>
          </a:bodyPr>
          <a:lstStyle/>
          <a:p>
            <a:pPr algn="ctr"/>
            <a:r>
              <a:rPr lang="en-US" dirty="0" smtClean="0">
                <a:solidFill>
                  <a:srgbClr val="C00000"/>
                </a:solidFill>
                <a:latin typeface="Georgia" panose="02040502050405020303" pitchFamily="18" charset="0"/>
              </a:rPr>
              <a:t>MAMA SAUCE PRODUCTS</a:t>
            </a:r>
            <a:endParaRPr lang="en-US" dirty="0">
              <a:solidFill>
                <a:srgbClr val="C00000"/>
              </a:solidFill>
              <a:latin typeface="Georgia" panose="02040502050405020303" pitchFamily="18"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spTree>
    <p:extLst>
      <p:ext uri="{BB962C8B-B14F-4D97-AF65-F5344CB8AC3E}">
        <p14:creationId xmlns:p14="http://schemas.microsoft.com/office/powerpoint/2010/main" val="259810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9232" y="176543"/>
            <a:ext cx="3292112" cy="168182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2535" y="2098387"/>
            <a:ext cx="2094397" cy="200194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6419" y="2034909"/>
            <a:ext cx="3304515" cy="212890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2496" y="4273936"/>
            <a:ext cx="5073400" cy="2507810"/>
          </a:xfrm>
          <a:prstGeom prst="rect">
            <a:avLst/>
          </a:prstGeom>
        </p:spPr>
      </p:pic>
    </p:spTree>
    <p:extLst>
      <p:ext uri="{BB962C8B-B14F-4D97-AF65-F5344CB8AC3E}">
        <p14:creationId xmlns:p14="http://schemas.microsoft.com/office/powerpoint/2010/main" val="293670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1000" fill="hold"/>
                                        <p:tgtEl>
                                          <p:spTgt spid="22"/>
                                        </p:tgtEl>
                                        <p:attrNameLst>
                                          <p:attrName>ppt_w</p:attrName>
                                        </p:attrNameLst>
                                      </p:cBhvr>
                                      <p:tavLst>
                                        <p:tav tm="0">
                                          <p:val>
                                            <p:fltVal val="0"/>
                                          </p:val>
                                        </p:tav>
                                        <p:tav tm="100000">
                                          <p:val>
                                            <p:strVal val="#ppt_w"/>
                                          </p:val>
                                        </p:tav>
                                      </p:tavLst>
                                    </p:anim>
                                    <p:anim calcmode="lin" valueType="num">
                                      <p:cBhvr>
                                        <p:cTn id="16" dur="1000" fill="hold"/>
                                        <p:tgtEl>
                                          <p:spTgt spid="22"/>
                                        </p:tgtEl>
                                        <p:attrNameLst>
                                          <p:attrName>ppt_h</p:attrName>
                                        </p:attrNameLst>
                                      </p:cBhvr>
                                      <p:tavLst>
                                        <p:tav tm="0">
                                          <p:val>
                                            <p:fltVal val="0"/>
                                          </p:val>
                                        </p:tav>
                                        <p:tav tm="100000">
                                          <p:val>
                                            <p:strVal val="#ppt_h"/>
                                          </p:val>
                                        </p:tav>
                                      </p:tavLst>
                                    </p:anim>
                                    <p:anim calcmode="lin" valueType="num">
                                      <p:cBhvr>
                                        <p:cTn id="17" dur="1000" fill="hold"/>
                                        <p:tgtEl>
                                          <p:spTgt spid="22"/>
                                        </p:tgtEl>
                                        <p:attrNameLst>
                                          <p:attrName>style.rotation</p:attrName>
                                        </p:attrNameLst>
                                      </p:cBhvr>
                                      <p:tavLst>
                                        <p:tav tm="0">
                                          <p:val>
                                            <p:fltVal val="90"/>
                                          </p:val>
                                        </p:tav>
                                        <p:tav tm="100000">
                                          <p:val>
                                            <p:fltVal val="0"/>
                                          </p:val>
                                        </p:tav>
                                      </p:tavLst>
                                    </p:anim>
                                    <p:animEffect transition="in" filter="fade">
                                      <p:cBhvr>
                                        <p:cTn id="18" dur="1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pic>
        <p:nvPicPr>
          <p:cNvPr id="7" name="Picture 6"/>
          <p:cNvPicPr/>
          <p:nvPr/>
        </p:nvPicPr>
        <p:blipFill>
          <a:blip r:embed="rId4"/>
          <a:stretch>
            <a:fillRect/>
          </a:stretch>
        </p:blipFill>
        <p:spPr>
          <a:xfrm>
            <a:off x="3412521" y="-36212"/>
            <a:ext cx="8865448" cy="6925528"/>
          </a:xfrm>
          <a:prstGeom prst="rect">
            <a:avLst/>
          </a:prstGeom>
        </p:spPr>
      </p:pic>
    </p:spTree>
    <p:extLst>
      <p:ext uri="{BB962C8B-B14F-4D97-AF65-F5344CB8AC3E}">
        <p14:creationId xmlns:p14="http://schemas.microsoft.com/office/powerpoint/2010/main" val="62146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 xmlns:a16="http://schemas.microsoft.com/office/drawing/2014/main" id="{A389EA88-8D83-4F3F-A4C1-4B16E2377F9E}"/>
              </a:ext>
            </a:extLst>
          </p:cNvPr>
          <p:cNvSpPr>
            <a:spLocks noGrp="1"/>
          </p:cNvSpPr>
          <p:nvPr>
            <p:ph type="title"/>
          </p:nvPr>
        </p:nvSpPr>
        <p:spPr>
          <a:xfrm>
            <a:off x="4082161" y="671202"/>
            <a:ext cx="7434070" cy="1155424"/>
          </a:xfrm>
        </p:spPr>
        <p:txBody>
          <a:bodyPr>
            <a:normAutofit/>
          </a:bodyPr>
          <a:lstStyle/>
          <a:p>
            <a:pPr algn="ctr"/>
            <a:r>
              <a:rPr lang="en-US" dirty="0" smtClean="0">
                <a:solidFill>
                  <a:srgbClr val="C00000"/>
                </a:solidFill>
                <a:latin typeface="Georgia" panose="02040502050405020303" pitchFamily="18" charset="0"/>
              </a:rPr>
              <a:t>PRIVET LABEL</a:t>
            </a:r>
            <a:endParaRPr lang="en-US" dirty="0">
              <a:solidFill>
                <a:srgbClr val="C00000"/>
              </a:solidFill>
              <a:latin typeface="Georgia" panose="02040502050405020303" pitchFamily="18"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sp>
        <p:nvSpPr>
          <p:cNvPr id="3" name="TextBox 2"/>
          <p:cNvSpPr txBox="1"/>
          <p:nvPr/>
        </p:nvSpPr>
        <p:spPr>
          <a:xfrm>
            <a:off x="4472412" y="2227152"/>
            <a:ext cx="6581869" cy="2308324"/>
          </a:xfrm>
          <a:prstGeom prst="rect">
            <a:avLst/>
          </a:prstGeom>
          <a:noFill/>
        </p:spPr>
        <p:txBody>
          <a:bodyPr wrap="square" rtlCol="0">
            <a:spAutoFit/>
          </a:bodyPr>
          <a:lstStyle/>
          <a:p>
            <a:r>
              <a:rPr lang="en-US" sz="2400" dirty="0" smtClean="0"/>
              <a:t>Mama Sauce Factory, works on end to end privet label projects for clients by consuming recipes and packaging as required.</a:t>
            </a:r>
          </a:p>
          <a:p>
            <a:endParaRPr lang="en-US" sz="2400" dirty="0" smtClean="0"/>
          </a:p>
          <a:p>
            <a:r>
              <a:rPr lang="en-US" sz="2400" dirty="0" smtClean="0"/>
              <a:t>We also work on co-packing projects with multinational companies</a:t>
            </a:r>
            <a:r>
              <a:rPr lang="en-US" dirty="0" smtClean="0"/>
              <a:t>.</a:t>
            </a:r>
            <a:endParaRPr lang="en-US" dirty="0"/>
          </a:p>
        </p:txBody>
      </p:sp>
    </p:spTree>
    <p:extLst>
      <p:ext uri="{BB962C8B-B14F-4D97-AF65-F5344CB8AC3E}">
        <p14:creationId xmlns:p14="http://schemas.microsoft.com/office/powerpoint/2010/main" val="190912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sp>
        <p:nvSpPr>
          <p:cNvPr id="7" name="TextBox 6"/>
          <p:cNvSpPr txBox="1"/>
          <p:nvPr/>
        </p:nvSpPr>
        <p:spPr>
          <a:xfrm>
            <a:off x="3585047" y="383810"/>
            <a:ext cx="7568697" cy="830997"/>
          </a:xfrm>
          <a:prstGeom prst="rect">
            <a:avLst/>
          </a:prstGeom>
          <a:noFill/>
        </p:spPr>
        <p:txBody>
          <a:bodyPr wrap="square" rtlCol="0">
            <a:spAutoFit/>
          </a:bodyPr>
          <a:lstStyle/>
          <a:p>
            <a:pPr algn="ctr"/>
            <a:r>
              <a:rPr lang="en-US" sz="2400" b="1" dirty="0" smtClean="0">
                <a:solidFill>
                  <a:srgbClr val="FF0000"/>
                </a:solidFill>
              </a:rPr>
              <a:t>HERFY PRODUCTS</a:t>
            </a:r>
          </a:p>
          <a:p>
            <a:endParaRPr lang="en-US" sz="2400" dirty="0">
              <a:solidFill>
                <a:srgbClr val="FF0000"/>
              </a:solidFill>
            </a:endParaRPr>
          </a:p>
        </p:txBody>
      </p:sp>
      <p:sp>
        <p:nvSpPr>
          <p:cNvPr id="9" name="TextBox 8"/>
          <p:cNvSpPr txBox="1"/>
          <p:nvPr/>
        </p:nvSpPr>
        <p:spPr>
          <a:xfrm>
            <a:off x="5024673" y="1855960"/>
            <a:ext cx="7034543" cy="4698749"/>
          </a:xfrm>
          <a:prstGeom prst="rect">
            <a:avLst/>
          </a:prstGeom>
          <a:noFill/>
        </p:spPr>
        <p:txBody>
          <a:bodyPr wrap="square" rtlCol="0">
            <a:spAutoFit/>
          </a:bodyPr>
          <a:lstStyle/>
          <a:p>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396" y="1372143"/>
            <a:ext cx="3195999" cy="253497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685447" y="1192791"/>
            <a:ext cx="2637992" cy="2996697"/>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3396" y="4205334"/>
            <a:ext cx="3168713" cy="2489703"/>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0329" y="4354715"/>
            <a:ext cx="4538887" cy="2190939"/>
          </a:xfrm>
          <a:prstGeom prst="rect">
            <a:avLst/>
          </a:prstGeom>
        </p:spPr>
      </p:pic>
    </p:spTree>
    <p:extLst>
      <p:ext uri="{BB962C8B-B14F-4D97-AF65-F5344CB8AC3E}">
        <p14:creationId xmlns:p14="http://schemas.microsoft.com/office/powerpoint/2010/main" val="176889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ppt_w</p:attrName>
                                        </p:attrNameLst>
                                      </p:cBhvr>
                                      <p:tavLst>
                                        <p:tav tm="0">
                                          <p:val>
                                            <p:fltVal val="0"/>
                                          </p:val>
                                        </p:tav>
                                        <p:tav tm="100000">
                                          <p:val>
                                            <p:strVal val="#ppt_w"/>
                                          </p:val>
                                        </p:tav>
                                      </p:tavLst>
                                    </p:anim>
                                    <p:anim calcmode="lin" valueType="num">
                                      <p:cBhvr>
                                        <p:cTn id="16" dur="1000" fill="hold"/>
                                        <p:tgtEl>
                                          <p:spTgt spid="11"/>
                                        </p:tgtEl>
                                        <p:attrNameLst>
                                          <p:attrName>ppt_h</p:attrName>
                                        </p:attrNameLst>
                                      </p:cBhvr>
                                      <p:tavLst>
                                        <p:tav tm="0">
                                          <p:val>
                                            <p:fltVal val="0"/>
                                          </p:val>
                                        </p:tav>
                                        <p:tav tm="100000">
                                          <p:val>
                                            <p:strVal val="#ppt_h"/>
                                          </p:val>
                                        </p:tav>
                                      </p:tavLst>
                                    </p:anim>
                                    <p:anim calcmode="lin" valueType="num">
                                      <p:cBhvr>
                                        <p:cTn id="17" dur="1000" fill="hold"/>
                                        <p:tgtEl>
                                          <p:spTgt spid="11"/>
                                        </p:tgtEl>
                                        <p:attrNameLst>
                                          <p:attrName>style.rotation</p:attrName>
                                        </p:attrNameLst>
                                      </p:cBhvr>
                                      <p:tavLst>
                                        <p:tav tm="0">
                                          <p:val>
                                            <p:fltVal val="90"/>
                                          </p:val>
                                        </p:tav>
                                        <p:tav tm="100000">
                                          <p:val>
                                            <p:fltVal val="0"/>
                                          </p:val>
                                        </p:tav>
                                      </p:tavLst>
                                    </p:anim>
                                    <p:animEffect transition="in" filter="fade">
                                      <p:cBhvr>
                                        <p:cTn id="18" dur="1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1000" fill="hold"/>
                                        <p:tgtEl>
                                          <p:spTgt spid="13"/>
                                        </p:tgtEl>
                                        <p:attrNameLst>
                                          <p:attrName>ppt_w</p:attrName>
                                        </p:attrNameLst>
                                      </p:cBhvr>
                                      <p:tavLst>
                                        <p:tav tm="0">
                                          <p:val>
                                            <p:fltVal val="0"/>
                                          </p:val>
                                        </p:tav>
                                        <p:tav tm="100000">
                                          <p:val>
                                            <p:strVal val="#ppt_w"/>
                                          </p:val>
                                        </p:tav>
                                      </p:tavLst>
                                    </p:anim>
                                    <p:anim calcmode="lin" valueType="num">
                                      <p:cBhvr>
                                        <p:cTn id="24" dur="1000" fill="hold"/>
                                        <p:tgtEl>
                                          <p:spTgt spid="13"/>
                                        </p:tgtEl>
                                        <p:attrNameLst>
                                          <p:attrName>ppt_h</p:attrName>
                                        </p:attrNameLst>
                                      </p:cBhvr>
                                      <p:tavLst>
                                        <p:tav tm="0">
                                          <p:val>
                                            <p:fltVal val="0"/>
                                          </p:val>
                                        </p:tav>
                                        <p:tav tm="100000">
                                          <p:val>
                                            <p:strVal val="#ppt_h"/>
                                          </p:val>
                                        </p:tav>
                                      </p:tavLst>
                                    </p:anim>
                                    <p:anim calcmode="lin" valueType="num">
                                      <p:cBhvr>
                                        <p:cTn id="25" dur="1000" fill="hold"/>
                                        <p:tgtEl>
                                          <p:spTgt spid="13"/>
                                        </p:tgtEl>
                                        <p:attrNameLst>
                                          <p:attrName>style.rotation</p:attrName>
                                        </p:attrNameLst>
                                      </p:cBhvr>
                                      <p:tavLst>
                                        <p:tav tm="0">
                                          <p:val>
                                            <p:fltVal val="90"/>
                                          </p:val>
                                        </p:tav>
                                        <p:tav tm="100000">
                                          <p:val>
                                            <p:fltVal val="0"/>
                                          </p:val>
                                        </p:tav>
                                      </p:tavLst>
                                    </p:anim>
                                    <p:animEffect transition="in" filter="fade">
                                      <p:cBhvr>
                                        <p:cTn id="26" dur="10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style.rotation</p:attrName>
                                        </p:attrNameLst>
                                      </p:cBhvr>
                                      <p:tavLst>
                                        <p:tav tm="0">
                                          <p:val>
                                            <p:fltVal val="90"/>
                                          </p:val>
                                        </p:tav>
                                        <p:tav tm="100000">
                                          <p:val>
                                            <p:fltVal val="0"/>
                                          </p:val>
                                        </p:tav>
                                      </p:tavLst>
                                    </p:anim>
                                    <p:animEffect transition="in" filter="fade">
                                      <p:cBhvr>
                                        <p:cTn id="34" dur="10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699" y="1557195"/>
            <a:ext cx="6394756" cy="4961299"/>
          </a:xfrm>
          <a:prstGeom prst="rect">
            <a:avLst/>
          </a:prstGeom>
        </p:spPr>
      </p:pic>
      <p:sp>
        <p:nvSpPr>
          <p:cNvPr id="9" name="TextBox 8"/>
          <p:cNvSpPr txBox="1"/>
          <p:nvPr/>
        </p:nvSpPr>
        <p:spPr>
          <a:xfrm>
            <a:off x="4390941" y="756024"/>
            <a:ext cx="6990272" cy="461665"/>
          </a:xfrm>
          <a:prstGeom prst="rect">
            <a:avLst/>
          </a:prstGeom>
          <a:noFill/>
        </p:spPr>
        <p:txBody>
          <a:bodyPr wrap="square" rtlCol="0">
            <a:spAutoFit/>
          </a:bodyPr>
          <a:lstStyle/>
          <a:p>
            <a:pPr algn="ctr"/>
            <a:r>
              <a:rPr lang="en-US" sz="2400" dirty="0" smtClean="0">
                <a:solidFill>
                  <a:srgbClr val="FF0000"/>
                </a:solidFill>
              </a:rPr>
              <a:t>MAYAR PRODUCTS </a:t>
            </a:r>
            <a:r>
              <a:rPr lang="en-US" sz="2000" dirty="0" smtClean="0"/>
              <a:t>(AL WALIMAH)</a:t>
            </a:r>
            <a:endParaRPr lang="en-US" sz="2000" dirty="0"/>
          </a:p>
        </p:txBody>
      </p:sp>
    </p:spTree>
    <p:extLst>
      <p:ext uri="{BB962C8B-B14F-4D97-AF65-F5344CB8AC3E}">
        <p14:creationId xmlns:p14="http://schemas.microsoft.com/office/powerpoint/2010/main" val="38109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 xmlns:a16="http://schemas.microsoft.com/office/drawing/2014/main"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E5CD8D-E704-46A1-BC3E-9A644A9FFD4E}"/>
              </a:ext>
            </a:extLst>
          </p:cNvPr>
          <p:cNvSpPr>
            <a:spLocks noGrp="1"/>
          </p:cNvSpPr>
          <p:nvPr>
            <p:ph type="ctrTitle"/>
          </p:nvPr>
        </p:nvSpPr>
        <p:spPr>
          <a:xfrm>
            <a:off x="792483" y="821265"/>
            <a:ext cx="6098705" cy="5222117"/>
          </a:xfrm>
        </p:spPr>
        <p:txBody>
          <a:bodyPr anchor="ctr">
            <a:normAutofit/>
          </a:bodyPr>
          <a:lstStyle/>
          <a:p>
            <a:pPr algn="ctr"/>
            <a:r>
              <a:rPr lang="en-US" sz="4400" b="1" dirty="0" smtClean="0">
                <a:solidFill>
                  <a:srgbClr val="C00000"/>
                </a:solidFill>
                <a:latin typeface="Calibri" panose="020F0502020204030204" pitchFamily="34" charset="0"/>
                <a:cs typeface="Calibri" panose="020F0502020204030204" pitchFamily="34" charset="0"/>
              </a:rPr>
              <a:t>WELCOME TO </a:t>
            </a:r>
            <a:br>
              <a:rPr lang="en-US" sz="4400" b="1" dirty="0" smtClean="0">
                <a:solidFill>
                  <a:srgbClr val="C00000"/>
                </a:solidFill>
                <a:latin typeface="Calibri" panose="020F0502020204030204" pitchFamily="34" charset="0"/>
                <a:cs typeface="Calibri" panose="020F0502020204030204" pitchFamily="34" charset="0"/>
              </a:rPr>
            </a:br>
            <a:r>
              <a:rPr lang="en-US" sz="4400" b="1" dirty="0" smtClean="0">
                <a:solidFill>
                  <a:srgbClr val="C00000"/>
                </a:solidFill>
                <a:latin typeface="Calibri" panose="020F0502020204030204" pitchFamily="34" charset="0"/>
                <a:cs typeface="Calibri" panose="020F0502020204030204" pitchFamily="34" charset="0"/>
              </a:rPr>
              <a:t>MAMA SAUCE FACTORY For Food Industries</a:t>
            </a:r>
            <a:endParaRPr lang="en-US" sz="4400" b="1" dirty="0">
              <a:solidFill>
                <a:srgbClr val="C00000"/>
              </a:solidFill>
              <a:latin typeface="Calibri" panose="020F0502020204030204" pitchFamily="34" charset="0"/>
              <a:cs typeface="Calibri" panose="020F0502020204030204" pitchFamily="34" charset="0"/>
            </a:endParaRPr>
          </a:p>
        </p:txBody>
      </p:sp>
      <p:cxnSp>
        <p:nvCxnSpPr>
          <p:cNvPr id="19" name="Straight Connector 18">
            <a:extLst>
              <a:ext uri="{FF2B5EF4-FFF2-40B4-BE49-F238E27FC236}">
                <a16:creationId xmlns="" xmlns:a16="http://schemas.microsoft.com/office/drawing/2014/main" id="{AD0EF22F-5D3C-4240-8C32-1B20803E5A8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 xmlns:a16="http://schemas.microsoft.com/office/drawing/2014/main"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029" y="1919335"/>
            <a:ext cx="2672989" cy="3021748"/>
          </a:xfrm>
          <a:prstGeom prst="rect">
            <a:avLst/>
          </a:prstGeom>
        </p:spPr>
      </p:pic>
    </p:spTree>
    <p:extLst>
      <p:ext uri="{BB962C8B-B14F-4D97-AF65-F5344CB8AC3E}">
        <p14:creationId xmlns:p14="http://schemas.microsoft.com/office/powerpoint/2010/main" val="375466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017" y="4235775"/>
            <a:ext cx="1171240" cy="2615468"/>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0024" y="4239772"/>
            <a:ext cx="1261091" cy="2630867"/>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834" y="4239772"/>
            <a:ext cx="1202736" cy="2630867"/>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63289" y="4219155"/>
            <a:ext cx="1229857" cy="2672102"/>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6027" y="4185898"/>
            <a:ext cx="2317190" cy="2672102"/>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7451" y="-2946"/>
            <a:ext cx="8385145" cy="4089267"/>
          </a:xfrm>
          <a:prstGeom prst="rect">
            <a:avLst/>
          </a:prstGeom>
        </p:spPr>
      </p:pic>
    </p:spTree>
    <p:extLst>
      <p:ext uri="{BB962C8B-B14F-4D97-AF65-F5344CB8AC3E}">
        <p14:creationId xmlns:p14="http://schemas.microsoft.com/office/powerpoint/2010/main" val="28864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1000" fill="hold"/>
                                        <p:tgtEl>
                                          <p:spTgt spid="28"/>
                                        </p:tgtEl>
                                        <p:attrNameLst>
                                          <p:attrName>ppt_w</p:attrName>
                                        </p:attrNameLst>
                                      </p:cBhvr>
                                      <p:tavLst>
                                        <p:tav tm="0">
                                          <p:val>
                                            <p:fltVal val="0"/>
                                          </p:val>
                                        </p:tav>
                                        <p:tav tm="100000">
                                          <p:val>
                                            <p:strVal val="#ppt_w"/>
                                          </p:val>
                                        </p:tav>
                                      </p:tavLst>
                                    </p:anim>
                                    <p:anim calcmode="lin" valueType="num">
                                      <p:cBhvr>
                                        <p:cTn id="24" dur="1000" fill="hold"/>
                                        <p:tgtEl>
                                          <p:spTgt spid="28"/>
                                        </p:tgtEl>
                                        <p:attrNameLst>
                                          <p:attrName>ppt_h</p:attrName>
                                        </p:attrNameLst>
                                      </p:cBhvr>
                                      <p:tavLst>
                                        <p:tav tm="0">
                                          <p:val>
                                            <p:fltVal val="0"/>
                                          </p:val>
                                        </p:tav>
                                        <p:tav tm="100000">
                                          <p:val>
                                            <p:strVal val="#ppt_h"/>
                                          </p:val>
                                        </p:tav>
                                      </p:tavLst>
                                    </p:anim>
                                    <p:anim calcmode="lin" valueType="num">
                                      <p:cBhvr>
                                        <p:cTn id="25" dur="1000" fill="hold"/>
                                        <p:tgtEl>
                                          <p:spTgt spid="28"/>
                                        </p:tgtEl>
                                        <p:attrNameLst>
                                          <p:attrName>style.rotation</p:attrName>
                                        </p:attrNameLst>
                                      </p:cBhvr>
                                      <p:tavLst>
                                        <p:tav tm="0">
                                          <p:val>
                                            <p:fltVal val="90"/>
                                          </p:val>
                                        </p:tav>
                                        <p:tav tm="100000">
                                          <p:val>
                                            <p:fltVal val="0"/>
                                          </p:val>
                                        </p:tav>
                                      </p:tavLst>
                                    </p:anim>
                                    <p:animEffect transition="in" filter="fade">
                                      <p:cBhvr>
                                        <p:cTn id="26" dur="10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1000" fill="hold"/>
                                        <p:tgtEl>
                                          <p:spTgt spid="30"/>
                                        </p:tgtEl>
                                        <p:attrNameLst>
                                          <p:attrName>ppt_w</p:attrName>
                                        </p:attrNameLst>
                                      </p:cBhvr>
                                      <p:tavLst>
                                        <p:tav tm="0">
                                          <p:val>
                                            <p:fltVal val="0"/>
                                          </p:val>
                                        </p:tav>
                                        <p:tav tm="100000">
                                          <p:val>
                                            <p:strVal val="#ppt_w"/>
                                          </p:val>
                                        </p:tav>
                                      </p:tavLst>
                                    </p:anim>
                                    <p:anim calcmode="lin" valueType="num">
                                      <p:cBhvr>
                                        <p:cTn id="32" dur="1000" fill="hold"/>
                                        <p:tgtEl>
                                          <p:spTgt spid="30"/>
                                        </p:tgtEl>
                                        <p:attrNameLst>
                                          <p:attrName>ppt_h</p:attrName>
                                        </p:attrNameLst>
                                      </p:cBhvr>
                                      <p:tavLst>
                                        <p:tav tm="0">
                                          <p:val>
                                            <p:fltVal val="0"/>
                                          </p:val>
                                        </p:tav>
                                        <p:tav tm="100000">
                                          <p:val>
                                            <p:strVal val="#ppt_h"/>
                                          </p:val>
                                        </p:tav>
                                      </p:tavLst>
                                    </p:anim>
                                    <p:anim calcmode="lin" valueType="num">
                                      <p:cBhvr>
                                        <p:cTn id="33" dur="1000" fill="hold"/>
                                        <p:tgtEl>
                                          <p:spTgt spid="30"/>
                                        </p:tgtEl>
                                        <p:attrNameLst>
                                          <p:attrName>style.rotation</p:attrName>
                                        </p:attrNameLst>
                                      </p:cBhvr>
                                      <p:tavLst>
                                        <p:tav tm="0">
                                          <p:val>
                                            <p:fltVal val="90"/>
                                          </p:val>
                                        </p:tav>
                                        <p:tav tm="100000">
                                          <p:val>
                                            <p:fltVal val="0"/>
                                          </p:val>
                                        </p:tav>
                                      </p:tavLst>
                                    </p:anim>
                                    <p:animEffect transition="in" filter="fade">
                                      <p:cBhvr>
                                        <p:cTn id="34" dur="10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1000" fill="hold"/>
                                        <p:tgtEl>
                                          <p:spTgt spid="31"/>
                                        </p:tgtEl>
                                        <p:attrNameLst>
                                          <p:attrName>ppt_w</p:attrName>
                                        </p:attrNameLst>
                                      </p:cBhvr>
                                      <p:tavLst>
                                        <p:tav tm="0">
                                          <p:val>
                                            <p:fltVal val="0"/>
                                          </p:val>
                                        </p:tav>
                                        <p:tav tm="100000">
                                          <p:val>
                                            <p:strVal val="#ppt_w"/>
                                          </p:val>
                                        </p:tav>
                                      </p:tavLst>
                                    </p:anim>
                                    <p:anim calcmode="lin" valueType="num">
                                      <p:cBhvr>
                                        <p:cTn id="40" dur="1000" fill="hold"/>
                                        <p:tgtEl>
                                          <p:spTgt spid="31"/>
                                        </p:tgtEl>
                                        <p:attrNameLst>
                                          <p:attrName>ppt_h</p:attrName>
                                        </p:attrNameLst>
                                      </p:cBhvr>
                                      <p:tavLst>
                                        <p:tav tm="0">
                                          <p:val>
                                            <p:fltVal val="0"/>
                                          </p:val>
                                        </p:tav>
                                        <p:tav tm="100000">
                                          <p:val>
                                            <p:strVal val="#ppt_h"/>
                                          </p:val>
                                        </p:tav>
                                      </p:tavLst>
                                    </p:anim>
                                    <p:anim calcmode="lin" valueType="num">
                                      <p:cBhvr>
                                        <p:cTn id="41" dur="1000" fill="hold"/>
                                        <p:tgtEl>
                                          <p:spTgt spid="31"/>
                                        </p:tgtEl>
                                        <p:attrNameLst>
                                          <p:attrName>style.rotation</p:attrName>
                                        </p:attrNameLst>
                                      </p:cBhvr>
                                      <p:tavLst>
                                        <p:tav tm="0">
                                          <p:val>
                                            <p:fltVal val="90"/>
                                          </p:val>
                                        </p:tav>
                                        <p:tav tm="100000">
                                          <p:val>
                                            <p:fltVal val="0"/>
                                          </p:val>
                                        </p:tav>
                                      </p:tavLst>
                                    </p:anim>
                                    <p:animEffect transition="in" filter="fade">
                                      <p:cBhvr>
                                        <p:cTn id="42" dur="10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1000" fill="hold"/>
                                        <p:tgtEl>
                                          <p:spTgt spid="32"/>
                                        </p:tgtEl>
                                        <p:attrNameLst>
                                          <p:attrName>ppt_w</p:attrName>
                                        </p:attrNameLst>
                                      </p:cBhvr>
                                      <p:tavLst>
                                        <p:tav tm="0">
                                          <p:val>
                                            <p:fltVal val="0"/>
                                          </p:val>
                                        </p:tav>
                                        <p:tav tm="100000">
                                          <p:val>
                                            <p:strVal val="#ppt_w"/>
                                          </p:val>
                                        </p:tav>
                                      </p:tavLst>
                                    </p:anim>
                                    <p:anim calcmode="lin" valueType="num">
                                      <p:cBhvr>
                                        <p:cTn id="48" dur="1000" fill="hold"/>
                                        <p:tgtEl>
                                          <p:spTgt spid="32"/>
                                        </p:tgtEl>
                                        <p:attrNameLst>
                                          <p:attrName>ppt_h</p:attrName>
                                        </p:attrNameLst>
                                      </p:cBhvr>
                                      <p:tavLst>
                                        <p:tav tm="0">
                                          <p:val>
                                            <p:fltVal val="0"/>
                                          </p:val>
                                        </p:tav>
                                        <p:tav tm="100000">
                                          <p:val>
                                            <p:strVal val="#ppt_h"/>
                                          </p:val>
                                        </p:tav>
                                      </p:tavLst>
                                    </p:anim>
                                    <p:anim calcmode="lin" valueType="num">
                                      <p:cBhvr>
                                        <p:cTn id="49" dur="1000" fill="hold"/>
                                        <p:tgtEl>
                                          <p:spTgt spid="32"/>
                                        </p:tgtEl>
                                        <p:attrNameLst>
                                          <p:attrName>style.rotation</p:attrName>
                                        </p:attrNameLst>
                                      </p:cBhvr>
                                      <p:tavLst>
                                        <p:tav tm="0">
                                          <p:val>
                                            <p:fltVal val="90"/>
                                          </p:val>
                                        </p:tav>
                                        <p:tav tm="100000">
                                          <p:val>
                                            <p:fltVal val="0"/>
                                          </p:val>
                                        </p:tav>
                                      </p:tavLst>
                                    </p:anim>
                                    <p:animEffect transition="in" filter="fade">
                                      <p:cBhvr>
                                        <p:cTn id="50"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 xmlns:a16="http://schemas.microsoft.com/office/drawing/2014/main"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E5CD8D-E704-46A1-BC3E-9A644A9FFD4E}"/>
              </a:ext>
            </a:extLst>
          </p:cNvPr>
          <p:cNvSpPr>
            <a:spLocks noGrp="1"/>
          </p:cNvSpPr>
          <p:nvPr>
            <p:ph type="ctrTitle"/>
          </p:nvPr>
        </p:nvSpPr>
        <p:spPr>
          <a:xfrm>
            <a:off x="792483" y="-1"/>
            <a:ext cx="6423863" cy="6858003"/>
          </a:xfrm>
        </p:spPr>
        <p:txBody>
          <a:bodyPr anchor="ctr">
            <a:normAutofit/>
          </a:bodyPr>
          <a:lstStyle/>
          <a:p>
            <a:pPr marL="0" indent="0">
              <a:lnSpc>
                <a:spcPct val="150000"/>
              </a:lnSpc>
            </a:pPr>
            <a:r>
              <a:rPr lang="en-US" sz="3600" b="1" i="1" dirty="0" smtClean="0">
                <a:solidFill>
                  <a:srgbClr val="FF0000"/>
                </a:solidFill>
                <a:latin typeface="Arial" panose="020B0604020202020204" pitchFamily="34" charset="0"/>
                <a:cs typeface="Arial" panose="020B0604020202020204" pitchFamily="34" charset="0"/>
              </a:rPr>
              <a:t>“</a:t>
            </a:r>
            <a:r>
              <a:rPr lang="en-US" sz="2800" b="1" i="1" dirty="0" smtClean="0">
                <a:solidFill>
                  <a:srgbClr val="FF0000"/>
                </a:solidFill>
                <a:latin typeface="Arial" panose="020B0604020202020204" pitchFamily="34" charset="0"/>
                <a:cs typeface="Arial" panose="020B0604020202020204" pitchFamily="34" charset="0"/>
              </a:rPr>
              <a:t>Together we can achieve more”</a:t>
            </a:r>
            <a:r>
              <a:rPr lang="en-US" sz="2800" b="1" i="1" dirty="0" smtClean="0">
                <a:latin typeface="Arial" panose="020B0604020202020204" pitchFamily="34" charset="0"/>
                <a:cs typeface="Arial" panose="020B0604020202020204" pitchFamily="34" charset="0"/>
              </a:rPr>
              <a:t>                 </a:t>
            </a:r>
            <a:r>
              <a:rPr lang="en-US" sz="3600" b="1" i="1" dirty="0" smtClean="0">
                <a:latin typeface="Arial" panose="020B0604020202020204" pitchFamily="34" charset="0"/>
                <a:cs typeface="Arial" panose="020B0604020202020204" pitchFamily="34" charset="0"/>
              </a:rPr>
              <a:t>SHUKRAN </a:t>
            </a:r>
            <a:r>
              <a:rPr lang="en-US" sz="3600" b="1" i="1" dirty="0" smtClean="0">
                <a:latin typeface="Arial" panose="020B0604020202020204" pitchFamily="34" charset="0"/>
                <a:cs typeface="Arial" panose="020B0604020202020204" pitchFamily="34" charset="0"/>
                <a:sym typeface="Wingdings" panose="05000000000000000000" pitchFamily="2" charset="2"/>
              </a:rPr>
              <a:t></a:t>
            </a:r>
            <a:endParaRPr lang="en-US" sz="3200" b="1" dirty="0">
              <a:solidFill>
                <a:srgbClr val="C00000"/>
              </a:solidFill>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 xmlns:a16="http://schemas.microsoft.com/office/drawing/2014/main" id="{AD0EF22F-5D3C-4240-8C32-1B20803E5A8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 xmlns:a16="http://schemas.microsoft.com/office/drawing/2014/main"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029" y="1919335"/>
            <a:ext cx="2672989" cy="3021748"/>
          </a:xfrm>
          <a:prstGeom prst="rect">
            <a:avLst/>
          </a:prstGeom>
        </p:spPr>
      </p:pic>
    </p:spTree>
    <p:extLst>
      <p:ext uri="{BB962C8B-B14F-4D97-AF65-F5344CB8AC3E}">
        <p14:creationId xmlns:p14="http://schemas.microsoft.com/office/powerpoint/2010/main" val="94696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pic>
        <p:nvPicPr>
          <p:cNvPr id="13" name="Picture 12"/>
          <p:cNvPicPr/>
          <p:nvPr/>
        </p:nvPicPr>
        <p:blipFill>
          <a:blip r:embed="rId4"/>
          <a:stretch>
            <a:fillRect/>
          </a:stretch>
        </p:blipFill>
        <p:spPr>
          <a:xfrm>
            <a:off x="3404707" y="0"/>
            <a:ext cx="8795110" cy="6858000"/>
          </a:xfrm>
          <a:prstGeom prst="rect">
            <a:avLst/>
          </a:prstGeom>
        </p:spPr>
      </p:pic>
    </p:spTree>
    <p:extLst>
      <p:ext uri="{BB962C8B-B14F-4D97-AF65-F5344CB8AC3E}">
        <p14:creationId xmlns:p14="http://schemas.microsoft.com/office/powerpoint/2010/main" val="317326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 xmlns:a16="http://schemas.microsoft.com/office/drawing/2014/main" id="{50496C6C-A85F-426B-9ED1-3444166CE4E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E5CD8D-E704-46A1-BC3E-9A644A9FFD4E}"/>
              </a:ext>
            </a:extLst>
          </p:cNvPr>
          <p:cNvSpPr>
            <a:spLocks noGrp="1"/>
          </p:cNvSpPr>
          <p:nvPr>
            <p:ph type="ctrTitle"/>
          </p:nvPr>
        </p:nvSpPr>
        <p:spPr>
          <a:xfrm>
            <a:off x="792483" y="821265"/>
            <a:ext cx="6098705" cy="744985"/>
          </a:xfrm>
        </p:spPr>
        <p:txBody>
          <a:bodyPr anchor="ctr">
            <a:normAutofit/>
          </a:bodyPr>
          <a:lstStyle/>
          <a:p>
            <a:r>
              <a:rPr lang="en-US" sz="4400" b="1" dirty="0" smtClean="0">
                <a:solidFill>
                  <a:srgbClr val="C00000"/>
                </a:solidFill>
                <a:latin typeface="Calibri" panose="020F0502020204030204" pitchFamily="34" charset="0"/>
                <a:cs typeface="Calibri" panose="020F0502020204030204" pitchFamily="34" charset="0"/>
              </a:rPr>
              <a:t>About Us</a:t>
            </a:r>
            <a:endParaRPr lang="en-US" sz="4400" b="1" dirty="0">
              <a:solidFill>
                <a:srgbClr val="C00000"/>
              </a:solidFill>
              <a:latin typeface="Calibri" panose="020F0502020204030204" pitchFamily="34" charset="0"/>
              <a:cs typeface="Calibri" panose="020F0502020204030204" pitchFamily="34" charset="0"/>
            </a:endParaRPr>
          </a:p>
        </p:txBody>
      </p:sp>
      <p:cxnSp>
        <p:nvCxnSpPr>
          <p:cNvPr id="19" name="Straight Connector 18">
            <a:extLst>
              <a:ext uri="{FF2B5EF4-FFF2-40B4-BE49-F238E27FC236}">
                <a16:creationId xmlns="" xmlns:a16="http://schemas.microsoft.com/office/drawing/2014/main" id="{AD0EF22F-5D3C-4240-8C32-1B20803E5A8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 xmlns:a16="http://schemas.microsoft.com/office/drawing/2014/main" id="{D912EF34-0253-41FD-9940-D8FBB7DE74B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029" y="1919335"/>
            <a:ext cx="2672989" cy="3021748"/>
          </a:xfrm>
          <a:prstGeom prst="rect">
            <a:avLst/>
          </a:prstGeom>
        </p:spPr>
      </p:pic>
      <p:sp>
        <p:nvSpPr>
          <p:cNvPr id="6" name="TextBox 5"/>
          <p:cNvSpPr txBox="1"/>
          <p:nvPr/>
        </p:nvSpPr>
        <p:spPr>
          <a:xfrm>
            <a:off x="1254968" y="2006081"/>
            <a:ext cx="5393094" cy="3477875"/>
          </a:xfrm>
          <a:prstGeom prst="rect">
            <a:avLst/>
          </a:prstGeom>
          <a:noFill/>
        </p:spPr>
        <p:txBody>
          <a:bodyPr wrap="square" rtlCol="0">
            <a:spAutoFit/>
          </a:bodyPr>
          <a:lstStyle/>
          <a:p>
            <a:r>
              <a:rPr lang="en-US" sz="2000" dirty="0" smtClean="0"/>
              <a:t>Mama Sauce Factory For Food Industries, </a:t>
            </a:r>
            <a:r>
              <a:rPr lang="en-US" sz="2000" dirty="0">
                <a:latin typeface="Calibri" panose="020F0502020204030204" pitchFamily="34" charset="0"/>
                <a:cs typeface="Calibri" panose="020F0502020204030204" pitchFamily="34" charset="0"/>
              </a:rPr>
              <a:t>It is family-owned company with more than 100 hard-working staff members</a:t>
            </a:r>
            <a:r>
              <a:rPr lang="en-US" sz="2000" dirty="0" smtClean="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r>
              <a:rPr lang="en-US" sz="2000" dirty="0" smtClean="0"/>
              <a:t>Operated manufacturing facility based in Riyadh.</a:t>
            </a:r>
          </a:p>
          <a:p>
            <a:r>
              <a:rPr lang="en-US" sz="2000" dirty="0" smtClean="0"/>
              <a:t>MSF extends on an area up to 13000sqm.</a:t>
            </a:r>
          </a:p>
          <a:p>
            <a:endParaRPr lang="en-US" sz="2000" dirty="0"/>
          </a:p>
          <a:p>
            <a:r>
              <a:rPr lang="en-US" sz="2000" dirty="0" smtClean="0"/>
              <a:t>Equipped with high technology machines and meets the highest hygienic environmental laboratories that enable us to test, analyze, match and create most complex sauces blends. </a:t>
            </a:r>
            <a:endParaRPr lang="en-US" sz="2000" dirty="0"/>
          </a:p>
        </p:txBody>
      </p:sp>
    </p:spTree>
    <p:extLst>
      <p:ext uri="{BB962C8B-B14F-4D97-AF65-F5344CB8AC3E}">
        <p14:creationId xmlns:p14="http://schemas.microsoft.com/office/powerpoint/2010/main" val="321812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 xmlns:a16="http://schemas.microsoft.com/office/drawing/2014/main" id="{A389EA88-8D83-4F3F-A4C1-4B16E2377F9E}"/>
              </a:ext>
            </a:extLst>
          </p:cNvPr>
          <p:cNvSpPr>
            <a:spLocks noGrp="1"/>
          </p:cNvSpPr>
          <p:nvPr>
            <p:ph type="title"/>
          </p:nvPr>
        </p:nvSpPr>
        <p:spPr>
          <a:xfrm>
            <a:off x="4082161" y="511749"/>
            <a:ext cx="7434070" cy="1474330"/>
          </a:xfrm>
        </p:spPr>
        <p:txBody>
          <a:bodyPr>
            <a:normAutofit/>
          </a:bodyPr>
          <a:lstStyle/>
          <a:p>
            <a:pPr algn="ctr"/>
            <a:r>
              <a:rPr lang="en-US" dirty="0">
                <a:solidFill>
                  <a:srgbClr val="C00000"/>
                </a:solidFill>
                <a:latin typeface="Georgia" panose="02040502050405020303" pitchFamily="18" charset="0"/>
              </a:rPr>
              <a:t>Our Vision</a:t>
            </a:r>
            <a:endParaRPr lang="en-US" dirty="0">
              <a:solidFill>
                <a:srgbClr val="C00000"/>
              </a:solidFill>
              <a:latin typeface="Georgia" panose="02040502050405020303" pitchFamily="18" charset="0"/>
              <a:cs typeface="Calibri" panose="020F0502020204030204" pitchFamily="34" charset="0"/>
            </a:endParaRPr>
          </a:p>
        </p:txBody>
      </p:sp>
      <p:sp>
        <p:nvSpPr>
          <p:cNvPr id="3" name="Content Placeholder 2">
            <a:extLst>
              <a:ext uri="{FF2B5EF4-FFF2-40B4-BE49-F238E27FC236}">
                <a16:creationId xmlns="" xmlns:a16="http://schemas.microsoft.com/office/drawing/2014/main" id="{9F541FAF-730D-47FE-9638-C05616C31320}"/>
              </a:ext>
            </a:extLst>
          </p:cNvPr>
          <p:cNvSpPr>
            <a:spLocks noGrp="1"/>
          </p:cNvSpPr>
          <p:nvPr>
            <p:ph idx="1"/>
          </p:nvPr>
        </p:nvSpPr>
        <p:spPr>
          <a:xfrm>
            <a:off x="3404706" y="1439502"/>
            <a:ext cx="8787294" cy="4807390"/>
          </a:xfrm>
        </p:spPr>
        <p:txBody>
          <a:bodyPr>
            <a:noAutofit/>
          </a:bodyPr>
          <a:lstStyle/>
          <a:p>
            <a:pPr marL="0" indent="0">
              <a:lnSpc>
                <a:spcPct val="150000"/>
              </a:lnSpc>
              <a:buNone/>
            </a:pPr>
            <a:endParaRPr lang="en-US" sz="2400" dirty="0" smtClean="0">
              <a:latin typeface="Calibri" panose="020F0502020204030204" pitchFamily="34" charset="0"/>
              <a:cs typeface="Calibri" panose="020F0502020204030204" pitchFamily="34" charset="0"/>
            </a:endParaRPr>
          </a:p>
          <a:p>
            <a:pPr marL="0" indent="0">
              <a:lnSpc>
                <a:spcPct val="150000"/>
              </a:lnSpc>
              <a:buNone/>
            </a:pPr>
            <a:r>
              <a:rPr lang="en-US" sz="2400" dirty="0" smtClean="0">
                <a:latin typeface="Calibri" panose="020F0502020204030204" pitchFamily="34" charset="0"/>
                <a:cs typeface="Calibri" panose="020F0502020204030204" pitchFamily="34" charset="0"/>
              </a:rPr>
              <a:t>At </a:t>
            </a:r>
            <a:r>
              <a:rPr lang="en-US" sz="2400" dirty="0">
                <a:latin typeface="Calibri" panose="020F0502020204030204" pitchFamily="34" charset="0"/>
                <a:cs typeface="Calibri" panose="020F0502020204030204" pitchFamily="34" charset="0"/>
              </a:rPr>
              <a:t>MAMA SAUCE, one clear vision has been our guide to provide products with the highest international standards by developing expertise and utilizing state of the art technology. </a:t>
            </a:r>
          </a:p>
          <a:p>
            <a:pPr marL="0" indent="0">
              <a:lnSpc>
                <a:spcPct val="150000"/>
              </a:lnSpc>
              <a:buNone/>
            </a:pPr>
            <a:r>
              <a:rPr lang="en-US" sz="2400" dirty="0">
                <a:latin typeface="Calibri" panose="020F0502020204030204" pitchFamily="34" charset="0"/>
                <a:cs typeface="Calibri" panose="020F0502020204030204" pitchFamily="34" charset="0"/>
              </a:rPr>
              <a:t>We will be leading producer of competitively priced food items in the market.</a:t>
            </a:r>
          </a:p>
          <a:p>
            <a:pPr marL="0" indent="0" algn="ctr">
              <a:spcBef>
                <a:spcPct val="0"/>
              </a:spcBef>
              <a:buNone/>
            </a:pPr>
            <a:endParaRPr lang="en-US" sz="4000" dirty="0" smtClean="0">
              <a:ln w="3175" cmpd="sng">
                <a:noFill/>
              </a:ln>
              <a:solidFill>
                <a:schemeClr val="accent1">
                  <a:lumMod val="75000"/>
                </a:schemeClr>
              </a:solidFill>
              <a:latin typeface="Georgia" panose="02040502050405020303"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spTree>
    <p:extLst>
      <p:ext uri="{BB962C8B-B14F-4D97-AF65-F5344CB8AC3E}">
        <p14:creationId xmlns:p14="http://schemas.microsoft.com/office/powerpoint/2010/main" val="28034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 xmlns:a16="http://schemas.microsoft.com/office/drawing/2014/main" id="{A389EA88-8D83-4F3F-A4C1-4B16E2377F9E}"/>
              </a:ext>
            </a:extLst>
          </p:cNvPr>
          <p:cNvSpPr>
            <a:spLocks noGrp="1"/>
          </p:cNvSpPr>
          <p:nvPr>
            <p:ph type="title"/>
          </p:nvPr>
        </p:nvSpPr>
        <p:spPr>
          <a:xfrm>
            <a:off x="4082161" y="511749"/>
            <a:ext cx="7434070" cy="1474330"/>
          </a:xfrm>
        </p:spPr>
        <p:txBody>
          <a:bodyPr>
            <a:normAutofit/>
          </a:bodyPr>
          <a:lstStyle/>
          <a:p>
            <a:pPr algn="ctr"/>
            <a:r>
              <a:rPr lang="en-US" dirty="0">
                <a:solidFill>
                  <a:srgbClr val="C00000"/>
                </a:solidFill>
                <a:latin typeface="Georgia" panose="02040502050405020303" pitchFamily="18" charset="0"/>
              </a:rPr>
              <a:t>Our </a:t>
            </a:r>
            <a:r>
              <a:rPr lang="en-US" dirty="0" smtClean="0">
                <a:solidFill>
                  <a:srgbClr val="C00000"/>
                </a:solidFill>
                <a:latin typeface="Georgia" panose="02040502050405020303" pitchFamily="18" charset="0"/>
              </a:rPr>
              <a:t>Mission</a:t>
            </a:r>
            <a:endParaRPr lang="en-US" dirty="0">
              <a:solidFill>
                <a:srgbClr val="C00000"/>
              </a:solidFill>
              <a:latin typeface="Georgia" panose="02040502050405020303" pitchFamily="18" charset="0"/>
              <a:cs typeface="Calibri" panose="020F0502020204030204" pitchFamily="34" charset="0"/>
            </a:endParaRPr>
          </a:p>
        </p:txBody>
      </p:sp>
      <p:sp>
        <p:nvSpPr>
          <p:cNvPr id="3" name="Content Placeholder 2">
            <a:extLst>
              <a:ext uri="{FF2B5EF4-FFF2-40B4-BE49-F238E27FC236}">
                <a16:creationId xmlns="" xmlns:a16="http://schemas.microsoft.com/office/drawing/2014/main" id="{9F541FAF-730D-47FE-9638-C05616C31320}"/>
              </a:ext>
            </a:extLst>
          </p:cNvPr>
          <p:cNvSpPr>
            <a:spLocks noGrp="1"/>
          </p:cNvSpPr>
          <p:nvPr>
            <p:ph idx="1"/>
          </p:nvPr>
        </p:nvSpPr>
        <p:spPr>
          <a:xfrm>
            <a:off x="3404706" y="1439502"/>
            <a:ext cx="8787294" cy="4807390"/>
          </a:xfrm>
        </p:spPr>
        <p:txBody>
          <a:bodyPr>
            <a:noAutofit/>
          </a:bodyPr>
          <a:lstStyle/>
          <a:p>
            <a:pPr marL="0" indent="0">
              <a:lnSpc>
                <a:spcPct val="150000"/>
              </a:lnSpc>
              <a:buNone/>
            </a:pPr>
            <a:endParaRPr lang="en-US" sz="2400" dirty="0" smtClean="0">
              <a:latin typeface="Calibri" panose="020F0502020204030204" pitchFamily="34" charset="0"/>
              <a:cs typeface="Calibri" panose="020F0502020204030204" pitchFamily="34" charset="0"/>
            </a:endParaRPr>
          </a:p>
          <a:p>
            <a:pPr marL="0" indent="0">
              <a:lnSpc>
                <a:spcPct val="150000"/>
              </a:lnSpc>
              <a:buNone/>
            </a:pPr>
            <a:r>
              <a:rPr lang="en-US" dirty="0">
                <a:latin typeface="Calibri" panose="020F0502020204030204" pitchFamily="34" charset="0"/>
                <a:cs typeface="Calibri" panose="020F0502020204030204" pitchFamily="34" charset="0"/>
              </a:rPr>
              <a:t>Our company is devoted to deliver our customers with prime quality and distinctive taste in sauces that we produce. In addiction to this we aim to keep the price fair for the benefit of our partners.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48914"/>
            <a:ext cx="2462542" cy="2788931"/>
          </a:xfrm>
          <a:prstGeom prst="rect">
            <a:avLst/>
          </a:prstGeom>
        </p:spPr>
      </p:pic>
    </p:spTree>
    <p:extLst>
      <p:ext uri="{BB962C8B-B14F-4D97-AF65-F5344CB8AC3E}">
        <p14:creationId xmlns:p14="http://schemas.microsoft.com/office/powerpoint/2010/main" val="316670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 xmlns:a16="http://schemas.microsoft.com/office/drawing/2014/main" id="{A389EA88-8D83-4F3F-A4C1-4B16E2377F9E}"/>
              </a:ext>
            </a:extLst>
          </p:cNvPr>
          <p:cNvSpPr>
            <a:spLocks noGrp="1"/>
          </p:cNvSpPr>
          <p:nvPr>
            <p:ph type="title"/>
          </p:nvPr>
        </p:nvSpPr>
        <p:spPr>
          <a:xfrm>
            <a:off x="4150426" y="425513"/>
            <a:ext cx="7434070" cy="869133"/>
          </a:xfrm>
        </p:spPr>
        <p:txBody>
          <a:bodyPr>
            <a:normAutofit fontScale="90000"/>
          </a:bodyPr>
          <a:lstStyle/>
          <a:p>
            <a:pPr algn="ctr"/>
            <a:r>
              <a:rPr lang="en-US" dirty="0">
                <a:solidFill>
                  <a:srgbClr val="C00000"/>
                </a:solidFill>
                <a:latin typeface="Georgia" panose="02040502050405020303" pitchFamily="18" charset="0"/>
                <a:cs typeface="Calibri" panose="020F0502020204030204" pitchFamily="34" charset="0"/>
              </a:rPr>
              <a:t/>
            </a:r>
            <a:br>
              <a:rPr lang="en-US" dirty="0">
                <a:solidFill>
                  <a:srgbClr val="C00000"/>
                </a:solidFill>
                <a:latin typeface="Georgia" panose="02040502050405020303" pitchFamily="18" charset="0"/>
                <a:cs typeface="Calibri" panose="020F0502020204030204" pitchFamily="34" charset="0"/>
              </a:rPr>
            </a:br>
            <a:r>
              <a:rPr lang="en-US" dirty="0" smtClean="0">
                <a:solidFill>
                  <a:srgbClr val="C00000"/>
                </a:solidFill>
                <a:latin typeface="Georgia" panose="02040502050405020303" pitchFamily="18" charset="0"/>
                <a:cs typeface="Calibri" panose="020F0502020204030204" pitchFamily="34" charset="0"/>
              </a:rPr>
              <a:t>EXPERTISE</a:t>
            </a:r>
            <a:endParaRPr lang="en-US" dirty="0">
              <a:solidFill>
                <a:srgbClr val="C00000"/>
              </a:solidFill>
              <a:latin typeface="Georgia" panose="02040502050405020303" pitchFamily="18" charset="0"/>
              <a:cs typeface="Calibri" panose="020F0502020204030204" pitchFamily="34" charset="0"/>
            </a:endParaRPr>
          </a:p>
        </p:txBody>
      </p:sp>
      <p:sp>
        <p:nvSpPr>
          <p:cNvPr id="3" name="Content Placeholder 2">
            <a:extLst>
              <a:ext uri="{FF2B5EF4-FFF2-40B4-BE49-F238E27FC236}">
                <a16:creationId xmlns="" xmlns:a16="http://schemas.microsoft.com/office/drawing/2014/main" id="{9F541FAF-730D-47FE-9638-C05616C31320}"/>
              </a:ext>
            </a:extLst>
          </p:cNvPr>
          <p:cNvSpPr>
            <a:spLocks noGrp="1"/>
          </p:cNvSpPr>
          <p:nvPr>
            <p:ph idx="1"/>
          </p:nvPr>
        </p:nvSpPr>
        <p:spPr>
          <a:xfrm>
            <a:off x="3775294" y="1439502"/>
            <a:ext cx="8184333" cy="4961298"/>
          </a:xfrm>
        </p:spPr>
        <p:txBody>
          <a:bodyPr>
            <a:noAutofit/>
          </a:bodyPr>
          <a:lstStyle/>
          <a:p>
            <a:pPr marL="0" indent="0">
              <a:buNone/>
            </a:pPr>
            <a:endParaRPr lang="en-US" sz="1800" dirty="0">
              <a:latin typeface="Calibri" panose="020F0502020204030204" pitchFamily="34" charset="0"/>
              <a:cs typeface="Calibri" panose="020F0502020204030204" pitchFamily="34" charset="0"/>
            </a:endParaRPr>
          </a:p>
          <a:p>
            <a:pPr marL="0" indent="0">
              <a:lnSpc>
                <a:spcPct val="100000"/>
              </a:lnSpc>
              <a:buNone/>
            </a:pPr>
            <a:r>
              <a:rPr lang="en-US" sz="1800" dirty="0" smtClean="0">
                <a:latin typeface="Calibri" panose="020F0502020204030204" pitchFamily="34" charset="0"/>
                <a:cs typeface="Calibri" panose="020F0502020204030204" pitchFamily="34" charset="0"/>
              </a:rPr>
              <a:t>Over the recent years</a:t>
            </a:r>
            <a:r>
              <a:rPr lang="en-US" sz="1800" b="1" i="1" dirty="0" smtClean="0">
                <a:latin typeface="Calibri" panose="020F0502020204030204" pitchFamily="34" charset="0"/>
                <a:cs typeface="Calibri" panose="020F0502020204030204" pitchFamily="34" charset="0"/>
              </a:rPr>
              <a:t>, </a:t>
            </a:r>
            <a:r>
              <a:rPr lang="en-US" sz="1800" b="1" i="1" dirty="0">
                <a:latin typeface="Calibri" panose="020F0502020204030204" pitchFamily="34" charset="0"/>
                <a:cs typeface="Calibri" panose="020F0502020204030204" pitchFamily="34" charset="0"/>
              </a:rPr>
              <a:t>MAMA SAUCE  </a:t>
            </a:r>
            <a:r>
              <a:rPr lang="en-US" sz="1800" dirty="0" smtClean="0">
                <a:latin typeface="Calibri" panose="020F0502020204030204" pitchFamily="34" charset="0"/>
                <a:cs typeface="Calibri" panose="020F0502020204030204" pitchFamily="34" charset="0"/>
              </a:rPr>
              <a:t>has become </a:t>
            </a:r>
            <a:r>
              <a:rPr lang="en-US" sz="1800" dirty="0">
                <a:latin typeface="Calibri" panose="020F0502020204030204" pitchFamily="34" charset="0"/>
                <a:cs typeface="Calibri" panose="020F0502020204030204" pitchFamily="34" charset="0"/>
              </a:rPr>
              <a:t>one of the competitive and </a:t>
            </a:r>
            <a:r>
              <a:rPr lang="en-US" sz="1800" dirty="0" smtClean="0">
                <a:latin typeface="Calibri" panose="020F0502020204030204" pitchFamily="34" charset="0"/>
                <a:cs typeface="Calibri" panose="020F0502020204030204" pitchFamily="34" charset="0"/>
              </a:rPr>
              <a:t>experienced </a:t>
            </a:r>
            <a:r>
              <a:rPr lang="en-US" sz="1800" dirty="0">
                <a:latin typeface="Calibri" panose="020F0502020204030204" pitchFamily="34" charset="0"/>
                <a:cs typeface="Calibri" panose="020F0502020204030204" pitchFamily="34" charset="0"/>
              </a:rPr>
              <a:t>supplier of sauces </a:t>
            </a:r>
            <a:r>
              <a:rPr lang="en-US" sz="1800" dirty="0" smtClean="0">
                <a:latin typeface="Calibri" panose="020F0502020204030204" pitchFamily="34" charset="0"/>
                <a:cs typeface="Calibri" panose="020F0502020204030204" pitchFamily="34" charset="0"/>
              </a:rPr>
              <a:t>in </a:t>
            </a:r>
            <a:r>
              <a:rPr lang="en-US" sz="1800" dirty="0">
                <a:latin typeface="Calibri" panose="020F0502020204030204" pitchFamily="34" charset="0"/>
                <a:cs typeface="Calibri" panose="020F0502020204030204" pitchFamily="34" charset="0"/>
              </a:rPr>
              <a:t>the QSR and Food Service </a:t>
            </a:r>
            <a:r>
              <a:rPr lang="en-US" sz="1800" dirty="0" smtClean="0">
                <a:latin typeface="Calibri" panose="020F0502020204030204" pitchFamily="34" charset="0"/>
                <a:cs typeface="Calibri" panose="020F0502020204030204" pitchFamily="34" charset="0"/>
              </a:rPr>
              <a:t>markets all over the </a:t>
            </a:r>
            <a:r>
              <a:rPr lang="en-US" sz="1800" dirty="0">
                <a:latin typeface="Calibri" panose="020F0502020204030204" pitchFamily="34" charset="0"/>
                <a:cs typeface="Calibri" panose="020F0502020204030204" pitchFamily="34" charset="0"/>
              </a:rPr>
              <a:t>GCC.</a:t>
            </a:r>
          </a:p>
          <a:p>
            <a:pPr marL="0" indent="0">
              <a:lnSpc>
                <a:spcPct val="100000"/>
              </a:lnSpc>
              <a:buNone/>
            </a:pPr>
            <a:r>
              <a:rPr lang="en-US" sz="1800" dirty="0" smtClean="0">
                <a:latin typeface="Calibri" panose="020F0502020204030204" pitchFamily="34" charset="0"/>
                <a:cs typeface="Calibri" panose="020F0502020204030204" pitchFamily="34" charset="0"/>
              </a:rPr>
              <a:t>Our </a:t>
            </a:r>
            <a:r>
              <a:rPr lang="en-US" sz="1800" dirty="0">
                <a:latin typeface="Calibri" panose="020F0502020204030204" pitchFamily="34" charset="0"/>
                <a:cs typeface="Calibri" panose="020F0502020204030204" pitchFamily="34" charset="0"/>
              </a:rPr>
              <a:t>product portfolio includes Ketchup, Mayonnaise, Salad Dressings, Specialty Sauces.</a:t>
            </a:r>
          </a:p>
          <a:p>
            <a:pPr marL="0" indent="0">
              <a:lnSpc>
                <a:spcPct val="100000"/>
              </a:lnSpc>
              <a:buNone/>
            </a:pPr>
            <a:r>
              <a:rPr lang="en-US" sz="1800" dirty="0" smtClean="0">
                <a:latin typeface="Calibri" panose="020F0502020204030204" pitchFamily="34" charset="0"/>
                <a:cs typeface="Calibri" panose="020F0502020204030204" pitchFamily="34" charset="0"/>
              </a:rPr>
              <a:t>In </a:t>
            </a:r>
            <a:r>
              <a:rPr lang="en-US" sz="1800" dirty="0">
                <a:latin typeface="Calibri" panose="020F0502020204030204" pitchFamily="34" charset="0"/>
                <a:cs typeface="Calibri" panose="020F0502020204030204" pitchFamily="34" charset="0"/>
              </a:rPr>
              <a:t>addition to our </a:t>
            </a:r>
            <a:r>
              <a:rPr lang="en-US" sz="1800" dirty="0" smtClean="0">
                <a:latin typeface="Calibri" panose="020F0502020204030204" pitchFamily="34" charset="0"/>
                <a:cs typeface="Calibri" panose="020F0502020204030204" pitchFamily="34" charset="0"/>
              </a:rPr>
              <a:t>standard services, </a:t>
            </a:r>
            <a:r>
              <a:rPr lang="en-US" sz="1800" dirty="0">
                <a:latin typeface="Calibri" panose="020F0502020204030204" pitchFamily="34" charset="0"/>
                <a:cs typeface="Calibri" panose="020F0502020204030204" pitchFamily="34" charset="0"/>
              </a:rPr>
              <a:t>we </a:t>
            </a:r>
            <a:r>
              <a:rPr lang="en-US" sz="1800" dirty="0" smtClean="0">
                <a:latin typeface="Calibri" panose="020F0502020204030204" pitchFamily="34" charset="0"/>
                <a:cs typeface="Calibri" panose="020F0502020204030204" pitchFamily="34" charset="0"/>
              </a:rPr>
              <a:t>have participated in food exhibition and also </a:t>
            </a:r>
            <a:r>
              <a:rPr lang="en-US" sz="1800" dirty="0">
                <a:latin typeface="Calibri" panose="020F0502020204030204" pitchFamily="34" charset="0"/>
                <a:cs typeface="Calibri" panose="020F0502020204030204" pitchFamily="34" charset="0"/>
              </a:rPr>
              <a:t>developed more than 150 signature </a:t>
            </a:r>
            <a:r>
              <a:rPr lang="en-US" sz="1800" dirty="0" smtClean="0">
                <a:latin typeface="Calibri" panose="020F0502020204030204" pitchFamily="34" charset="0"/>
                <a:cs typeface="Calibri" panose="020F0502020204030204" pitchFamily="34" charset="0"/>
              </a:rPr>
              <a:t>products </a:t>
            </a:r>
            <a:r>
              <a:rPr lang="en-US" sz="1800" dirty="0">
                <a:latin typeface="Calibri" panose="020F0502020204030204" pitchFamily="34" charset="0"/>
                <a:cs typeface="Calibri" panose="020F0502020204030204" pitchFamily="34" charset="0"/>
              </a:rPr>
              <a:t>under </a:t>
            </a:r>
            <a:r>
              <a:rPr lang="en-US" sz="1800" dirty="0" smtClean="0">
                <a:latin typeface="Calibri" panose="020F0502020204030204" pitchFamily="34" charset="0"/>
                <a:cs typeface="Calibri" panose="020F0502020204030204" pitchFamily="34" charset="0"/>
              </a:rPr>
              <a:t>NDA(None disclosure agreement) for </a:t>
            </a:r>
            <a:r>
              <a:rPr lang="en-US" sz="1800" dirty="0">
                <a:latin typeface="Calibri" panose="020F0502020204030204" pitchFamily="34" charset="0"/>
                <a:cs typeface="Calibri" panose="020F0502020204030204" pitchFamily="34" charset="0"/>
              </a:rPr>
              <a:t>wide array of regional food service operators across verity of channels</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a:buFont typeface="Wingdings" panose="05000000000000000000" pitchFamily="2" charset="2"/>
              <a:buChar char="ü"/>
            </a:pPr>
            <a:r>
              <a:rPr lang="en-US" sz="1800" dirty="0">
                <a:latin typeface="Calibri" panose="020F0502020204030204" pitchFamily="34" charset="0"/>
                <a:cs typeface="Calibri" panose="020F0502020204030204" pitchFamily="34" charset="0"/>
              </a:rPr>
              <a:t>  </a:t>
            </a:r>
            <a:r>
              <a:rPr lang="en-US" sz="1800" dirty="0" smtClean="0">
                <a:latin typeface="Calibri" panose="020F0502020204030204" pitchFamily="34" charset="0"/>
                <a:cs typeface="Calibri" panose="020F0502020204030204" pitchFamily="34" charset="0"/>
              </a:rPr>
              <a:t>QSR    (Quick Service Restaurant)</a:t>
            </a:r>
            <a:endParaRPr lang="en-US" sz="1800" dirty="0">
              <a:latin typeface="Calibri" panose="020F0502020204030204" pitchFamily="34" charset="0"/>
              <a:cs typeface="Calibri" panose="020F0502020204030204" pitchFamily="34" charset="0"/>
            </a:endParaRPr>
          </a:p>
          <a:p>
            <a:pPr>
              <a:buFont typeface="Wingdings" panose="05000000000000000000" pitchFamily="2" charset="2"/>
              <a:buChar char="ü"/>
            </a:pPr>
            <a:r>
              <a:rPr lang="en-US" sz="1800" dirty="0">
                <a:latin typeface="Calibri" panose="020F0502020204030204" pitchFamily="34" charset="0"/>
                <a:cs typeface="Calibri" panose="020F0502020204030204" pitchFamily="34" charset="0"/>
              </a:rPr>
              <a:t>  </a:t>
            </a:r>
            <a:r>
              <a:rPr lang="en-US" sz="1800" dirty="0" smtClean="0">
                <a:latin typeface="Calibri" panose="020F0502020204030204" pitchFamily="34" charset="0"/>
                <a:cs typeface="Calibri" panose="020F0502020204030204" pitchFamily="34" charset="0"/>
              </a:rPr>
              <a:t>CDR    ( Casual Dinning Restaurant)</a:t>
            </a:r>
            <a:endParaRPr lang="en-US" sz="1800" dirty="0">
              <a:latin typeface="Calibri" panose="020F0502020204030204" pitchFamily="34" charset="0"/>
              <a:cs typeface="Calibri" panose="020F0502020204030204" pitchFamily="34" charset="0"/>
            </a:endParaRPr>
          </a:p>
          <a:p>
            <a:pPr>
              <a:buFont typeface="Wingdings" panose="05000000000000000000" pitchFamily="2" charset="2"/>
              <a:buChar char="ü"/>
            </a:pPr>
            <a:r>
              <a:rPr lang="en-US" sz="1800" dirty="0">
                <a:latin typeface="Calibri" panose="020F0502020204030204" pitchFamily="34" charset="0"/>
                <a:cs typeface="Calibri" panose="020F0502020204030204" pitchFamily="34" charset="0"/>
              </a:rPr>
              <a:t>  FDR   </a:t>
            </a:r>
            <a:r>
              <a:rPr lang="en-US" sz="1800" dirty="0" smtClean="0">
                <a:latin typeface="Calibri" panose="020F0502020204030204" pitchFamily="34" charset="0"/>
                <a:cs typeface="Calibri" panose="020F0502020204030204" pitchFamily="34" charset="0"/>
              </a:rPr>
              <a:t> ( Fine Dinning Restaurant)</a:t>
            </a:r>
          </a:p>
          <a:p>
            <a:pPr>
              <a:buFont typeface="Wingdings" panose="05000000000000000000" pitchFamily="2" charset="2"/>
              <a:buChar char="ü"/>
            </a:pPr>
            <a:r>
              <a:rPr lang="en-US" sz="1800" dirty="0">
                <a:latin typeface="Calibri" panose="020F0502020204030204" pitchFamily="34" charset="0"/>
                <a:cs typeface="Calibri" panose="020F0502020204030204" pitchFamily="34" charset="0"/>
              </a:rPr>
              <a:t> </a:t>
            </a:r>
            <a:r>
              <a:rPr lang="en-US" sz="1800" dirty="0" smtClean="0">
                <a:latin typeface="Calibri" panose="020F0502020204030204" pitchFamily="34" charset="0"/>
                <a:cs typeface="Calibri" panose="020F0502020204030204" pitchFamily="34" charset="0"/>
              </a:rPr>
              <a:t> HORECA MARKET  ( Hotel, Restaurants, Catering. </a:t>
            </a:r>
          </a:p>
          <a:p>
            <a:pPr>
              <a:buFont typeface="Wingdings" panose="05000000000000000000" pitchFamily="2" charset="2"/>
              <a:buChar char="ü"/>
            </a:pPr>
            <a:r>
              <a:rPr lang="en-US" sz="1800" dirty="0" smtClean="0">
                <a:latin typeface="Calibri" panose="020F0502020204030204" pitchFamily="34" charset="0"/>
                <a:cs typeface="Calibri" panose="020F0502020204030204" pitchFamily="34" charset="0"/>
              </a:rPr>
              <a:t>  FOOD EXHIBITION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8844"/>
            <a:ext cx="2480649" cy="2833733"/>
          </a:xfrm>
          <a:prstGeom prst="rect">
            <a:avLst/>
          </a:prstGeom>
        </p:spPr>
      </p:pic>
    </p:spTree>
    <p:extLst>
      <p:ext uri="{BB962C8B-B14F-4D97-AF65-F5344CB8AC3E}">
        <p14:creationId xmlns:p14="http://schemas.microsoft.com/office/powerpoint/2010/main" val="219423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p:cTn id="23"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p:cTn id="55"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 xmlns:a16="http://schemas.microsoft.com/office/drawing/2014/main" id="{A389EA88-8D83-4F3F-A4C1-4B16E2377F9E}"/>
              </a:ext>
            </a:extLst>
          </p:cNvPr>
          <p:cNvSpPr>
            <a:spLocks noGrp="1"/>
          </p:cNvSpPr>
          <p:nvPr>
            <p:ph type="title"/>
          </p:nvPr>
        </p:nvSpPr>
        <p:spPr>
          <a:xfrm>
            <a:off x="4150426" y="236083"/>
            <a:ext cx="7434070" cy="1474330"/>
          </a:xfrm>
        </p:spPr>
        <p:txBody>
          <a:bodyPr>
            <a:normAutofit/>
          </a:bodyPr>
          <a:lstStyle/>
          <a:p>
            <a:pPr algn="l"/>
            <a:r>
              <a:rPr lang="en-US" sz="2400" b="1" dirty="0">
                <a:solidFill>
                  <a:srgbClr val="C00000"/>
                </a:solidFill>
                <a:latin typeface="Georgia" panose="02040502050405020303" pitchFamily="18" charset="0"/>
              </a:rPr>
              <a:t>The MAMA Way</a:t>
            </a:r>
            <a:r>
              <a:rPr lang="en-US" sz="2400" dirty="0"/>
              <a:t/>
            </a:r>
            <a:br>
              <a:rPr lang="en-US" sz="2400" dirty="0"/>
            </a:br>
            <a:r>
              <a:rPr lang="en-US" sz="2400" dirty="0" smtClean="0">
                <a:latin typeface="Georgia" panose="02040502050405020303" pitchFamily="18" charset="0"/>
              </a:rPr>
              <a:t>Our Shared Goal:</a:t>
            </a:r>
            <a:r>
              <a:rPr lang="en-US" sz="2400" dirty="0" smtClean="0">
                <a:latin typeface="Georgia" panose="02040502050405020303" pitchFamily="18" charset="0"/>
                <a:sym typeface="Wingdings" panose="05000000000000000000" pitchFamily="2" charset="2"/>
              </a:rPr>
              <a:t> </a:t>
            </a:r>
            <a:r>
              <a:rPr lang="en-US" sz="2400" dirty="0">
                <a:latin typeface="Georgia" panose="02040502050405020303" pitchFamily="18" charset="0"/>
                <a:sym typeface="Wingdings" panose="05000000000000000000" pitchFamily="2" charset="2"/>
              </a:rPr>
              <a:t>To make it easier and more </a:t>
            </a:r>
            <a:r>
              <a:rPr lang="en-US" sz="2400" dirty="0" smtClean="0">
                <a:latin typeface="Georgia" panose="02040502050405020303" pitchFamily="18" charset="0"/>
                <a:sym typeface="Wingdings" panose="05000000000000000000" pitchFamily="2" charset="2"/>
              </a:rPr>
              <a:t>valuable for our </a:t>
            </a:r>
            <a:r>
              <a:rPr lang="en-US" sz="2400" dirty="0">
                <a:latin typeface="Georgia" panose="02040502050405020303" pitchFamily="18" charset="0"/>
                <a:sym typeface="Wingdings" panose="05000000000000000000" pitchFamily="2" charset="2"/>
              </a:rPr>
              <a:t>customer to do business </a:t>
            </a:r>
            <a:r>
              <a:rPr lang="en-US" sz="2400" dirty="0" smtClean="0">
                <a:latin typeface="Georgia" panose="02040502050405020303" pitchFamily="18" charset="0"/>
                <a:sym typeface="Wingdings" panose="05000000000000000000" pitchFamily="2" charset="2"/>
              </a:rPr>
              <a:t>with us. </a:t>
            </a:r>
            <a:endParaRPr lang="en-US" sz="2400" dirty="0">
              <a:solidFill>
                <a:schemeClr val="accent1">
                  <a:lumMod val="75000"/>
                </a:schemeClr>
              </a:solidFill>
              <a:latin typeface="Georgia" panose="02040502050405020303" pitchFamily="18" charset="0"/>
              <a:cs typeface="Calibri" panose="020F0502020204030204" pitchFamily="34" charset="0"/>
            </a:endParaRPr>
          </a:p>
        </p:txBody>
      </p:sp>
      <p:sp>
        <p:nvSpPr>
          <p:cNvPr id="3" name="Content Placeholder 2">
            <a:extLst>
              <a:ext uri="{FF2B5EF4-FFF2-40B4-BE49-F238E27FC236}">
                <a16:creationId xmlns="" xmlns:a16="http://schemas.microsoft.com/office/drawing/2014/main" id="{9F541FAF-730D-47FE-9638-C05616C31320}"/>
              </a:ext>
            </a:extLst>
          </p:cNvPr>
          <p:cNvSpPr>
            <a:spLocks noGrp="1"/>
          </p:cNvSpPr>
          <p:nvPr>
            <p:ph idx="1"/>
          </p:nvPr>
        </p:nvSpPr>
        <p:spPr>
          <a:xfrm>
            <a:off x="3404706" y="1932222"/>
            <a:ext cx="8787294" cy="4807390"/>
          </a:xfrm>
        </p:spPr>
        <p:txBody>
          <a:bodyPr>
            <a:noAutofit/>
          </a:bodyPr>
          <a:lstStyle/>
          <a:p>
            <a:r>
              <a:rPr lang="en-US" sz="1600" b="1" dirty="0">
                <a:latin typeface="Georgia" panose="02040502050405020303" pitchFamily="18" charset="0"/>
              </a:rPr>
              <a:t>Who We are: </a:t>
            </a:r>
            <a:r>
              <a:rPr lang="en-US" sz="1600" dirty="0">
                <a:latin typeface="Georgia" panose="02040502050405020303" pitchFamily="18" charset="0"/>
              </a:rPr>
              <a:t>We are one of the leading sauces </a:t>
            </a:r>
            <a:r>
              <a:rPr lang="en-US" sz="1600" dirty="0" smtClean="0">
                <a:latin typeface="Georgia" panose="02040502050405020303" pitchFamily="18" charset="0"/>
              </a:rPr>
              <a:t>manufactures in regards to sauce </a:t>
            </a:r>
            <a:r>
              <a:rPr lang="en-US" sz="1600" dirty="0">
                <a:latin typeface="Georgia" panose="02040502050405020303" pitchFamily="18" charset="0"/>
              </a:rPr>
              <a:t>industry </a:t>
            </a:r>
            <a:r>
              <a:rPr lang="en-US" sz="1600" dirty="0" smtClean="0">
                <a:latin typeface="Georgia" panose="02040502050405020303" pitchFamily="18" charset="0"/>
              </a:rPr>
              <a:t>and customers preferences.</a:t>
            </a:r>
            <a:endParaRPr lang="en-US" sz="1600" dirty="0">
              <a:latin typeface="Georgia" panose="02040502050405020303" pitchFamily="18" charset="0"/>
            </a:endParaRPr>
          </a:p>
          <a:p>
            <a:r>
              <a:rPr lang="en-US" sz="1600" b="1" dirty="0">
                <a:latin typeface="Georgia" panose="02040502050405020303" pitchFamily="18" charset="0"/>
              </a:rPr>
              <a:t>What We Do: </a:t>
            </a:r>
            <a:r>
              <a:rPr lang="en-US" sz="1600" dirty="0">
                <a:latin typeface="Georgia" panose="02040502050405020303" pitchFamily="18" charset="0"/>
              </a:rPr>
              <a:t>We Lead to </a:t>
            </a:r>
            <a:r>
              <a:rPr lang="en-US" sz="1600" dirty="0" smtClean="0">
                <a:latin typeface="Georgia" panose="02040502050405020303" pitchFamily="18" charset="0"/>
              </a:rPr>
              <a:t>better, </a:t>
            </a:r>
            <a:r>
              <a:rPr lang="en-US" sz="1600" dirty="0" smtClean="0">
                <a:latin typeface="Georgia" panose="02040502050405020303" pitchFamily="18" charset="0"/>
                <a:sym typeface="Wingdings" panose="05000000000000000000" pitchFamily="2" charset="2"/>
              </a:rPr>
              <a:t>better </a:t>
            </a:r>
            <a:r>
              <a:rPr lang="en-US" sz="1600" dirty="0">
                <a:latin typeface="Georgia" panose="02040502050405020303" pitchFamily="18" charset="0"/>
                <a:sym typeface="Wingdings" panose="05000000000000000000" pitchFamily="2" charset="2"/>
              </a:rPr>
              <a:t>Food, in a better way, for a better </a:t>
            </a:r>
            <a:r>
              <a:rPr lang="en-US" sz="1600" dirty="0" smtClean="0">
                <a:latin typeface="Georgia" panose="02040502050405020303" pitchFamily="18" charset="0"/>
                <a:sym typeface="Wingdings" panose="05000000000000000000" pitchFamily="2" charset="2"/>
              </a:rPr>
              <a:t>future;</a:t>
            </a:r>
          </a:p>
          <a:p>
            <a:r>
              <a:rPr lang="en-US" sz="1600" dirty="0" smtClean="0">
                <a:latin typeface="Georgia" panose="02040502050405020303" pitchFamily="18" charset="0"/>
                <a:sym typeface="Wingdings" panose="05000000000000000000" pitchFamily="2" charset="2"/>
              </a:rPr>
              <a:t>understanding </a:t>
            </a:r>
            <a:r>
              <a:rPr lang="en-US" sz="1600" dirty="0">
                <a:latin typeface="Georgia" panose="02040502050405020303" pitchFamily="18" charset="0"/>
                <a:sym typeface="Wingdings" panose="05000000000000000000" pitchFamily="2" charset="2"/>
              </a:rPr>
              <a:t>trends, distilling them into insight and converting those insight into great-tasting, more nutritious products for our </a:t>
            </a:r>
            <a:r>
              <a:rPr lang="en-US" sz="1600" dirty="0" smtClean="0">
                <a:latin typeface="Georgia" panose="02040502050405020303" pitchFamily="18" charset="0"/>
                <a:sym typeface="Wingdings" panose="05000000000000000000" pitchFamily="2" charset="2"/>
              </a:rPr>
              <a:t>customers.</a:t>
            </a:r>
            <a:endParaRPr lang="en-US" sz="1600" dirty="0">
              <a:latin typeface="Georgia" panose="02040502050405020303" pitchFamily="18" charset="0"/>
            </a:endParaRPr>
          </a:p>
          <a:p>
            <a:r>
              <a:rPr lang="en-US" sz="1600" b="1" dirty="0">
                <a:latin typeface="Georgia" panose="02040502050405020303" pitchFamily="18" charset="0"/>
              </a:rPr>
              <a:t>How We Do It: </a:t>
            </a:r>
            <a:r>
              <a:rPr lang="en-US" sz="1600" dirty="0">
                <a:latin typeface="Georgia" panose="02040502050405020303" pitchFamily="18" charset="0"/>
              </a:rPr>
              <a:t>By working as one high-performing regionally connected</a:t>
            </a:r>
            <a:r>
              <a:rPr lang="en-US" sz="1600" dirty="0" smtClean="0">
                <a:latin typeface="Georgia" panose="02040502050405020303" pitchFamily="18" charset="0"/>
              </a:rPr>
              <a:t>, Mama </a:t>
            </a:r>
            <a:r>
              <a:rPr lang="en-US" sz="1600" dirty="0">
                <a:latin typeface="Georgia" panose="02040502050405020303" pitchFamily="18" charset="0"/>
              </a:rPr>
              <a:t>Team; partnering across all internal functions with a consumer and customer- focused mindset. </a:t>
            </a:r>
          </a:p>
          <a:p>
            <a:r>
              <a:rPr lang="en-US" sz="1600" b="1" dirty="0">
                <a:latin typeface="Georgia" panose="02040502050405020303" pitchFamily="18" charset="0"/>
              </a:rPr>
              <a:t>Where We Are Going     </a:t>
            </a:r>
          </a:p>
          <a:p>
            <a:pPr marL="0" indent="0">
              <a:buNone/>
            </a:pPr>
            <a:r>
              <a:rPr lang="en-US" sz="1600" b="1" dirty="0">
                <a:latin typeface="Georgia" panose="02040502050405020303" pitchFamily="18" charset="0"/>
              </a:rPr>
              <a:t>                                         </a:t>
            </a:r>
            <a:r>
              <a:rPr lang="en-US" sz="1600" b="1" u="sng" dirty="0" smtClean="0">
                <a:latin typeface="Georgia" panose="02040502050405020303" pitchFamily="18" charset="0"/>
              </a:rPr>
              <a:t>Market </a:t>
            </a:r>
            <a:r>
              <a:rPr lang="en-US" sz="1600" b="1" u="sng" dirty="0">
                <a:latin typeface="Georgia" panose="02040502050405020303" pitchFamily="18" charset="0"/>
              </a:rPr>
              <a:t>Place</a:t>
            </a:r>
            <a:r>
              <a:rPr lang="en-US" sz="1600" b="1" dirty="0">
                <a:latin typeface="Georgia" panose="02040502050405020303" pitchFamily="18" charset="0"/>
              </a:rPr>
              <a:t>                                                 </a:t>
            </a:r>
            <a:r>
              <a:rPr lang="en-US" sz="1600" b="1" u="sng" dirty="0" smtClean="0">
                <a:latin typeface="Georgia" panose="02040502050405020303" pitchFamily="18" charset="0"/>
              </a:rPr>
              <a:t>Work </a:t>
            </a:r>
            <a:r>
              <a:rPr lang="en-US" sz="1600" b="1" u="sng" dirty="0">
                <a:latin typeface="Georgia" panose="02040502050405020303" pitchFamily="18" charset="0"/>
              </a:rPr>
              <a:t>Place</a:t>
            </a:r>
          </a:p>
          <a:p>
            <a:pPr marL="0" indent="0">
              <a:buNone/>
            </a:pPr>
            <a:r>
              <a:rPr lang="en-US" sz="1600" b="1" dirty="0">
                <a:latin typeface="Georgia" panose="02040502050405020303" pitchFamily="18" charset="0"/>
              </a:rPr>
              <a:t>                                      </a:t>
            </a:r>
            <a:r>
              <a:rPr lang="en-US" sz="1600" dirty="0" smtClean="0">
                <a:latin typeface="Georgia" panose="02040502050405020303" pitchFamily="18" charset="0"/>
              </a:rPr>
              <a:t>Industry </a:t>
            </a:r>
            <a:r>
              <a:rPr lang="en-US" sz="1600" dirty="0">
                <a:latin typeface="Georgia" panose="02040502050405020303" pitchFamily="18" charset="0"/>
              </a:rPr>
              <a:t>Reference                                              </a:t>
            </a:r>
            <a:r>
              <a:rPr lang="en-US" sz="1600" dirty="0" smtClean="0">
                <a:latin typeface="Georgia" panose="02040502050405020303" pitchFamily="18" charset="0"/>
              </a:rPr>
              <a:t>    First </a:t>
            </a:r>
            <a:r>
              <a:rPr lang="en-US" sz="1600" dirty="0">
                <a:latin typeface="Georgia" panose="02040502050405020303" pitchFamily="18" charset="0"/>
              </a:rPr>
              <a:t>Choice          </a:t>
            </a:r>
          </a:p>
          <a:p>
            <a:pPr marL="0" indent="0">
              <a:buNone/>
            </a:pPr>
            <a:r>
              <a:rPr lang="en-US" sz="1600" dirty="0">
                <a:latin typeface="Georgia" panose="02040502050405020303" pitchFamily="18" charset="0"/>
              </a:rPr>
              <a:t>                                   </a:t>
            </a:r>
            <a:r>
              <a:rPr lang="en-US" sz="1600" dirty="0" smtClean="0">
                <a:latin typeface="Georgia" panose="02040502050405020303" pitchFamily="18" charset="0"/>
              </a:rPr>
              <a:t>And </a:t>
            </a:r>
            <a:r>
              <a:rPr lang="en-US" sz="1600" dirty="0">
                <a:latin typeface="Georgia" panose="02040502050405020303" pitchFamily="18" charset="0"/>
              </a:rPr>
              <a:t>Customer Preference                                   </a:t>
            </a:r>
            <a:r>
              <a:rPr lang="en-US" sz="1600" dirty="0" smtClean="0">
                <a:latin typeface="Georgia" panose="02040502050405020303" pitchFamily="18" charset="0"/>
              </a:rPr>
              <a:t>   For </a:t>
            </a:r>
            <a:r>
              <a:rPr lang="en-US" sz="1600" dirty="0">
                <a:latin typeface="Georgia" panose="02040502050405020303" pitchFamily="18" charset="0"/>
              </a:rPr>
              <a:t>the Best Talent</a:t>
            </a:r>
          </a:p>
          <a:p>
            <a:pPr marL="0" indent="0" algn="ctr">
              <a:buNone/>
            </a:pPr>
            <a:endParaRPr lang="en-US" sz="1600" b="1" i="1" dirty="0" smtClean="0">
              <a:latin typeface="Georgia" panose="02040502050405020303" pitchFamily="18" charset="0"/>
            </a:endParaRPr>
          </a:p>
          <a:p>
            <a:pPr marL="0" indent="0" algn="ctr">
              <a:buNone/>
            </a:pPr>
            <a:r>
              <a:rPr lang="en-US" sz="1600" b="1" i="1" dirty="0" smtClean="0">
                <a:latin typeface="Georgia" panose="02040502050405020303" pitchFamily="18" charset="0"/>
              </a:rPr>
              <a:t>We </a:t>
            </a:r>
            <a:r>
              <a:rPr lang="en-US" sz="1600" b="1" i="1" dirty="0">
                <a:latin typeface="Georgia" panose="02040502050405020303" pitchFamily="18" charset="0"/>
              </a:rPr>
              <a:t>Own IT, Grow Together, WIN</a:t>
            </a:r>
          </a:p>
          <a:p>
            <a:pPr marL="0" indent="0" algn="ctr">
              <a:buNone/>
            </a:pPr>
            <a:r>
              <a:rPr lang="en-US" sz="1600" b="1" i="1" dirty="0">
                <a:latin typeface="Georgia" panose="02040502050405020303" pitchFamily="18" charset="0"/>
              </a:rPr>
              <a:t>Why We Matter: Inspire  Food . Nourish Life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04112"/>
            <a:ext cx="2502438" cy="2810248"/>
          </a:xfrm>
          <a:prstGeom prst="rect">
            <a:avLst/>
          </a:prstGeom>
        </p:spPr>
      </p:pic>
    </p:spTree>
    <p:extLst>
      <p:ext uri="{BB962C8B-B14F-4D97-AF65-F5344CB8AC3E}">
        <p14:creationId xmlns:p14="http://schemas.microsoft.com/office/powerpoint/2010/main" val="277966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p:cTn id="3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p:cTn id="3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p:cTn id="5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 calcmode="lin" valueType="num">
                                      <p:cBhvr>
                                        <p:cTn id="63"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p:cTn id="7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 calcmode="lin" valueType="num">
                                      <p:cBhvr>
                                        <p:cTn id="79"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81"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8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38A195E-584A-485A-BECD-66468900B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840177A7-740C-43C7-8F2D-BD7067F12C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 xmlns:a16="http://schemas.microsoft.com/office/drawing/2014/main" id="{A389EA88-8D83-4F3F-A4C1-4B16E2377F9E}"/>
              </a:ext>
            </a:extLst>
          </p:cNvPr>
          <p:cNvSpPr>
            <a:spLocks noGrp="1"/>
          </p:cNvSpPr>
          <p:nvPr>
            <p:ph type="title"/>
          </p:nvPr>
        </p:nvSpPr>
        <p:spPr>
          <a:xfrm>
            <a:off x="4082161" y="2491089"/>
            <a:ext cx="7434070" cy="1474330"/>
          </a:xfrm>
        </p:spPr>
        <p:txBody>
          <a:bodyPr>
            <a:normAutofit/>
          </a:bodyPr>
          <a:lstStyle/>
          <a:p>
            <a:pPr algn="ctr"/>
            <a:r>
              <a:rPr lang="en-US" dirty="0" smtClean="0">
                <a:solidFill>
                  <a:srgbClr val="C00000"/>
                </a:solidFill>
                <a:latin typeface="Georgia" panose="02040502050405020303" pitchFamily="18" charset="0"/>
              </a:rPr>
              <a:t>MAMA SAUCE CERTIFICATES</a:t>
            </a:r>
            <a:endParaRPr lang="en-US" dirty="0">
              <a:solidFill>
                <a:srgbClr val="C00000"/>
              </a:solidFill>
              <a:latin typeface="Georgia" panose="02040502050405020303" pitchFamily="18"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4112"/>
            <a:ext cx="2457571" cy="2851840"/>
          </a:xfrm>
          <a:prstGeom prst="rect">
            <a:avLst/>
          </a:prstGeom>
        </p:spPr>
      </p:pic>
    </p:spTree>
    <p:extLst>
      <p:ext uri="{BB962C8B-B14F-4D97-AF65-F5344CB8AC3E}">
        <p14:creationId xmlns:p14="http://schemas.microsoft.com/office/powerpoint/2010/main" val="325441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2.xml><?xml version="1.0" encoding="utf-8"?>
<ds:datastoreItem xmlns:ds="http://schemas.openxmlformats.org/officeDocument/2006/customXml" ds:itemID="{4710EE66-8707-456F-8F2E-091D581CB030}">
  <ds:schemaRef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471</Words>
  <Application>Microsoft Office PowerPoint</Application>
  <PresentationFormat>Widescreen</PresentationFormat>
  <Paragraphs>51</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Century Gothic</vt:lpstr>
      <vt:lpstr>Georgia</vt:lpstr>
      <vt:lpstr>Tahoma</vt:lpstr>
      <vt:lpstr>Wingdings</vt:lpstr>
      <vt:lpstr>Office Theme</vt:lpstr>
      <vt:lpstr>PowerPoint Presentation</vt:lpstr>
      <vt:lpstr>WELCOME TO  MAMA SAUCE FACTORY For Food Industries</vt:lpstr>
      <vt:lpstr>PowerPoint Presentation</vt:lpstr>
      <vt:lpstr>About Us</vt:lpstr>
      <vt:lpstr>Our Vision</vt:lpstr>
      <vt:lpstr>Our Mission</vt:lpstr>
      <vt:lpstr> EXPERTISE</vt:lpstr>
      <vt:lpstr>The MAMA Way Our Shared Goal: To make it easier and more valuable for our customer to do business with us. </vt:lpstr>
      <vt:lpstr>MAMA SAUCE CERTIFICATES</vt:lpstr>
      <vt:lpstr>ISO 22000:2005</vt:lpstr>
      <vt:lpstr>HACCP</vt:lpstr>
      <vt:lpstr>FSSC 22000</vt:lpstr>
      <vt:lpstr>شــــركــــاء الــنــــجــــاح</vt:lpstr>
      <vt:lpstr>MAMA SAUCE PRODUCTS</vt:lpstr>
      <vt:lpstr>PowerPoint Presentation</vt:lpstr>
      <vt:lpstr>PowerPoint Presentation</vt:lpstr>
      <vt:lpstr>PRIVET LABEL</vt:lpstr>
      <vt:lpstr>PowerPoint Presentation</vt:lpstr>
      <vt:lpstr>PowerPoint Presentation</vt:lpstr>
      <vt:lpstr>PowerPoint Presentation</vt:lpstr>
      <vt:lpstr>“Together we can achieve more”                 SHUKRAN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2020-06-19T12:57:41Z</dcterms:created>
  <dcterms:modified xsi:type="dcterms:W3CDTF">2021-06-23T09:06:06Z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